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0693400" cy="66675000"/>
  <p:notesSz cx="6858000" cy="9144000"/>
  <p:embeddedFontLst>
    <p:embeddedFont>
      <p:font typeface="210 빛글" charset="1" panose="02020603020101020101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TDTD와이드" charset="1" panose="00000500000000000000"/>
      <p:regular r:id="rId13"/>
    </p:embeddedFont>
    <p:embeddedFont>
      <p:font typeface="Active Heart 달콤한 마음" charset="1" panose="00020600040101010101"/>
      <p:regular r:id="rId14"/>
    </p:embeddedFont>
    <p:embeddedFont>
      <p:font typeface="TDTD평고딕" charset="1" panose="02000503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jpe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26" Target="../media/image25.png" Type="http://schemas.openxmlformats.org/officeDocument/2006/relationships/image"/><Relationship Id="rId27" Target="../media/image26.png" Type="http://schemas.openxmlformats.org/officeDocument/2006/relationships/image"/><Relationship Id="rId28" Target="../media/image27.pn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8.png" Type="http://schemas.openxmlformats.org/officeDocument/2006/relationships/image"/><Relationship Id="rId5" Target="../media/image24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28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28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24" y="15092785"/>
            <a:ext cx="10687050" cy="8431546"/>
            <a:chOff x="0" y="0"/>
            <a:chExt cx="2706921" cy="2135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6921" cy="2135624"/>
            </a:xfrm>
            <a:custGeom>
              <a:avLst/>
              <a:gdLst/>
              <a:ahLst/>
              <a:cxnLst/>
              <a:rect r="r" b="b" t="t" l="l"/>
              <a:pathLst>
                <a:path h="2135624" w="2706921">
                  <a:moveTo>
                    <a:pt x="0" y="0"/>
                  </a:moveTo>
                  <a:lnTo>
                    <a:pt x="2706921" y="0"/>
                  </a:lnTo>
                  <a:lnTo>
                    <a:pt x="2706921" y="2135624"/>
                  </a:lnTo>
                  <a:lnTo>
                    <a:pt x="0" y="2135624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6921" cy="21737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687050" cy="7071326"/>
            <a:chOff x="0" y="0"/>
            <a:chExt cx="2706921" cy="17910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6921" cy="1791095"/>
            </a:xfrm>
            <a:custGeom>
              <a:avLst/>
              <a:gdLst/>
              <a:ahLst/>
              <a:cxnLst/>
              <a:rect r="r" b="b" t="t" l="l"/>
              <a:pathLst>
                <a:path h="1791095" w="2706921">
                  <a:moveTo>
                    <a:pt x="0" y="0"/>
                  </a:moveTo>
                  <a:lnTo>
                    <a:pt x="2706921" y="0"/>
                  </a:lnTo>
                  <a:lnTo>
                    <a:pt x="2706921" y="1791095"/>
                  </a:lnTo>
                  <a:lnTo>
                    <a:pt x="0" y="1791095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706921" cy="184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25" y="7071326"/>
            <a:ext cx="10687050" cy="5872896"/>
            <a:chOff x="0" y="0"/>
            <a:chExt cx="2706921" cy="148754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6921" cy="1487545"/>
            </a:xfrm>
            <a:custGeom>
              <a:avLst/>
              <a:gdLst/>
              <a:ahLst/>
              <a:cxnLst/>
              <a:rect r="r" b="b" t="t" l="l"/>
              <a:pathLst>
                <a:path h="1487545" w="2706921">
                  <a:moveTo>
                    <a:pt x="0" y="0"/>
                  </a:moveTo>
                  <a:lnTo>
                    <a:pt x="2706921" y="0"/>
                  </a:lnTo>
                  <a:lnTo>
                    <a:pt x="2706921" y="1487545"/>
                  </a:lnTo>
                  <a:lnTo>
                    <a:pt x="0" y="1487545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06921" cy="152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8124" y="6884192"/>
            <a:ext cx="10677525" cy="7526627"/>
          </a:xfrm>
          <a:custGeom>
            <a:avLst/>
            <a:gdLst/>
            <a:ahLst/>
            <a:cxnLst/>
            <a:rect r="r" b="b" t="t" l="l"/>
            <a:pathLst>
              <a:path h="7526627" w="10677525">
                <a:moveTo>
                  <a:pt x="0" y="0"/>
                </a:moveTo>
                <a:lnTo>
                  <a:pt x="10677525" y="0"/>
                </a:lnTo>
                <a:lnTo>
                  <a:pt x="10677525" y="7526628"/>
                </a:lnTo>
                <a:lnTo>
                  <a:pt x="0" y="752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5" t="-23013" r="0" b="-23013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080555" y="8394035"/>
            <a:ext cx="5601798" cy="4497634"/>
            <a:chOff x="0" y="0"/>
            <a:chExt cx="7467600" cy="59956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CECE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18283D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0" t="-821" r="0" b="-105941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8676821" y="10991489"/>
            <a:ext cx="1641331" cy="2168408"/>
            <a:chOff x="0" y="0"/>
            <a:chExt cx="6651117" cy="87869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0613" y="10605"/>
              <a:ext cx="6629887" cy="8765757"/>
            </a:xfrm>
            <a:custGeom>
              <a:avLst/>
              <a:gdLst/>
              <a:ahLst/>
              <a:cxnLst/>
              <a:rect r="r" b="b" t="t" l="l"/>
              <a:pathLst>
                <a:path h="8765757" w="6629887">
                  <a:moveTo>
                    <a:pt x="6629887" y="415277"/>
                  </a:moveTo>
                  <a:cubicBezTo>
                    <a:pt x="6629887" y="406552"/>
                    <a:pt x="6626433" y="398183"/>
                    <a:pt x="6620273" y="392010"/>
                  </a:cubicBezTo>
                  <a:lnTo>
                    <a:pt x="6240695" y="10922"/>
                  </a:lnTo>
                  <a:lnTo>
                    <a:pt x="6239743" y="9944"/>
                  </a:lnTo>
                  <a:cubicBezTo>
                    <a:pt x="6233545" y="3581"/>
                    <a:pt x="6225036" y="0"/>
                    <a:pt x="6216159" y="0"/>
                  </a:cubicBezTo>
                  <a:lnTo>
                    <a:pt x="416513" y="0"/>
                  </a:lnTo>
                  <a:cubicBezTo>
                    <a:pt x="407776" y="0"/>
                    <a:pt x="399406" y="3467"/>
                    <a:pt x="393222" y="9627"/>
                  </a:cubicBezTo>
                  <a:lnTo>
                    <a:pt x="9698" y="391921"/>
                  </a:lnTo>
                  <a:cubicBezTo>
                    <a:pt x="3490" y="398106"/>
                    <a:pt x="0" y="406514"/>
                    <a:pt x="0" y="415277"/>
                  </a:cubicBezTo>
                  <a:lnTo>
                    <a:pt x="0" y="8350482"/>
                  </a:lnTo>
                  <a:cubicBezTo>
                    <a:pt x="0" y="8359162"/>
                    <a:pt x="3423" y="8367492"/>
                    <a:pt x="9524" y="8373665"/>
                  </a:cubicBezTo>
                  <a:lnTo>
                    <a:pt x="10778" y="8374931"/>
                  </a:lnTo>
                  <a:lnTo>
                    <a:pt x="393222" y="8756134"/>
                  </a:lnTo>
                  <a:cubicBezTo>
                    <a:pt x="399406" y="8762297"/>
                    <a:pt x="407776" y="8765757"/>
                    <a:pt x="416513" y="8765757"/>
                  </a:cubicBezTo>
                  <a:lnTo>
                    <a:pt x="6216159" y="8765757"/>
                  </a:lnTo>
                  <a:cubicBezTo>
                    <a:pt x="6224909" y="8765757"/>
                    <a:pt x="6233304" y="8762276"/>
                    <a:pt x="6239489" y="8756083"/>
                  </a:cubicBezTo>
                  <a:lnTo>
                    <a:pt x="6620247" y="8374880"/>
                  </a:lnTo>
                  <a:cubicBezTo>
                    <a:pt x="6626420" y="8368697"/>
                    <a:pt x="6629886" y="8360314"/>
                    <a:pt x="6629886" y="8351573"/>
                  </a:cubicBezTo>
                  <a:lnTo>
                    <a:pt x="6629886" y="415277"/>
                  </a:lnTo>
                  <a:close/>
                </a:path>
              </a:pathLst>
            </a:custGeom>
            <a:solidFill>
              <a:srgbClr val="7E7E7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59970" y="259970"/>
              <a:ext cx="6131176" cy="8267032"/>
            </a:xfrm>
            <a:custGeom>
              <a:avLst/>
              <a:gdLst/>
              <a:ahLst/>
              <a:cxnLst/>
              <a:rect r="r" b="b" t="t" l="l"/>
              <a:pathLst>
                <a:path h="8267032" w="6131176">
                  <a:moveTo>
                    <a:pt x="256578" y="0"/>
                  </a:moveTo>
                  <a:lnTo>
                    <a:pt x="0" y="255752"/>
                  </a:lnTo>
                  <a:lnTo>
                    <a:pt x="0" y="8011299"/>
                  </a:lnTo>
                  <a:lnTo>
                    <a:pt x="256578" y="8267032"/>
                  </a:lnTo>
                  <a:lnTo>
                    <a:pt x="5877093" y="8267032"/>
                  </a:lnTo>
                  <a:lnTo>
                    <a:pt x="6131177" y="8012655"/>
                  </a:lnTo>
                  <a:lnTo>
                    <a:pt x="6131177" y="255289"/>
                  </a:lnTo>
                  <a:lnTo>
                    <a:pt x="5876892" y="0"/>
                  </a:lnTo>
                  <a:close/>
                </a:path>
              </a:pathLst>
            </a:custGeom>
            <a:blipFill>
              <a:blip r:embed="rId4"/>
              <a:stretch>
                <a:fillRect l="0" t="-756" r="0" b="-756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51117" cy="8786978"/>
            </a:xfrm>
            <a:custGeom>
              <a:avLst/>
              <a:gdLst/>
              <a:ahLst/>
              <a:cxnLst/>
              <a:rect r="r" b="b" t="t" l="l"/>
              <a:pathLst>
                <a:path h="8786978" w="6651117">
                  <a:moveTo>
                    <a:pt x="6573456" y="449478"/>
                  </a:moveTo>
                  <a:lnTo>
                    <a:pt x="6573456" y="449478"/>
                  </a:lnTo>
                  <a:close/>
                  <a:moveTo>
                    <a:pt x="87188" y="443979"/>
                  </a:moveTo>
                  <a:lnTo>
                    <a:pt x="445135" y="87185"/>
                  </a:lnTo>
                  <a:cubicBezTo>
                    <a:pt x="614743" y="87185"/>
                    <a:pt x="6208636" y="87185"/>
                    <a:pt x="6208636" y="87185"/>
                  </a:cubicBezTo>
                  <a:lnTo>
                    <a:pt x="6563931" y="443890"/>
                  </a:lnTo>
                  <a:lnTo>
                    <a:pt x="6563931" y="8344138"/>
                  </a:lnTo>
                  <a:lnTo>
                    <a:pt x="6208699" y="8699791"/>
                  </a:lnTo>
                  <a:lnTo>
                    <a:pt x="6059512" y="8699790"/>
                  </a:lnTo>
                  <a:cubicBezTo>
                    <a:pt x="5176443" y="8699790"/>
                    <a:pt x="762469" y="8699790"/>
                    <a:pt x="445134" y="8699790"/>
                  </a:cubicBezTo>
                  <a:cubicBezTo>
                    <a:pt x="413308" y="8668066"/>
                    <a:pt x="119086" y="8374800"/>
                    <a:pt x="87188" y="8343006"/>
                  </a:cubicBezTo>
                  <a:lnTo>
                    <a:pt x="87188" y="443979"/>
                  </a:lnTo>
                  <a:close/>
                  <a:moveTo>
                    <a:pt x="6582981" y="439966"/>
                  </a:moveTo>
                  <a:cubicBezTo>
                    <a:pt x="6582981" y="438518"/>
                    <a:pt x="6582651" y="437096"/>
                    <a:pt x="6582016" y="435801"/>
                  </a:cubicBezTo>
                  <a:lnTo>
                    <a:pt x="6581990" y="435724"/>
                  </a:lnTo>
                  <a:cubicBezTo>
                    <a:pt x="6581546" y="434823"/>
                    <a:pt x="6580949" y="433972"/>
                    <a:pt x="6580200" y="433235"/>
                  </a:cubicBezTo>
                  <a:lnTo>
                    <a:pt x="6219342" y="70942"/>
                  </a:lnTo>
                  <a:cubicBezTo>
                    <a:pt x="6217552" y="69139"/>
                    <a:pt x="6215126" y="68135"/>
                    <a:pt x="6212599" y="68135"/>
                  </a:cubicBezTo>
                  <a:lnTo>
                    <a:pt x="441198" y="68135"/>
                  </a:lnTo>
                  <a:cubicBezTo>
                    <a:pt x="438683" y="68135"/>
                    <a:pt x="436258" y="69139"/>
                    <a:pt x="434480" y="70917"/>
                  </a:cubicBezTo>
                  <a:lnTo>
                    <a:pt x="71030" y="433197"/>
                  </a:lnTo>
                  <a:lnTo>
                    <a:pt x="77663" y="449555"/>
                  </a:lnTo>
                  <a:cubicBezTo>
                    <a:pt x="72403" y="449555"/>
                    <a:pt x="68138" y="445287"/>
                    <a:pt x="68138" y="440030"/>
                  </a:cubicBezTo>
                  <a:lnTo>
                    <a:pt x="68138" y="8346958"/>
                  </a:lnTo>
                  <a:cubicBezTo>
                    <a:pt x="68138" y="8349490"/>
                    <a:pt x="69145" y="8351917"/>
                    <a:pt x="70938" y="8353704"/>
                  </a:cubicBezTo>
                  <a:lnTo>
                    <a:pt x="434480" y="8716059"/>
                  </a:lnTo>
                  <a:cubicBezTo>
                    <a:pt x="436258" y="8717838"/>
                    <a:pt x="438683" y="8718838"/>
                    <a:pt x="441198" y="8718838"/>
                  </a:cubicBezTo>
                  <a:cubicBezTo>
                    <a:pt x="723710" y="8718838"/>
                    <a:pt x="5172570" y="8718838"/>
                    <a:pt x="6059513" y="8718838"/>
                  </a:cubicBezTo>
                  <a:cubicBezTo>
                    <a:pt x="6158154" y="8718838"/>
                    <a:pt x="6212777" y="8718837"/>
                    <a:pt x="6212777" y="8718837"/>
                  </a:cubicBezTo>
                  <a:cubicBezTo>
                    <a:pt x="6215252" y="8718803"/>
                    <a:pt x="6217629" y="8717800"/>
                    <a:pt x="6219381" y="8716044"/>
                  </a:cubicBezTo>
                  <a:cubicBezTo>
                    <a:pt x="6273026" y="8662345"/>
                    <a:pt x="6526594" y="8408469"/>
                    <a:pt x="6580201" y="8354810"/>
                  </a:cubicBezTo>
                  <a:cubicBezTo>
                    <a:pt x="6581979" y="8353023"/>
                    <a:pt x="6582982" y="8350603"/>
                    <a:pt x="6582982" y="8348079"/>
                  </a:cubicBezTo>
                  <a:lnTo>
                    <a:pt x="6582982" y="439953"/>
                  </a:lnTo>
                  <a:lnTo>
                    <a:pt x="6582982" y="439966"/>
                  </a:lnTo>
                  <a:close/>
                  <a:moveTo>
                    <a:pt x="6245276" y="27419"/>
                  </a:moveTo>
                  <a:cubicBezTo>
                    <a:pt x="6245301" y="27432"/>
                    <a:pt x="6245314" y="27457"/>
                    <a:pt x="6245339" y="27483"/>
                  </a:cubicBezTo>
                  <a:lnTo>
                    <a:pt x="6632067" y="415747"/>
                  </a:lnTo>
                  <a:cubicBezTo>
                    <a:pt x="6632067" y="613156"/>
                    <a:pt x="6632067" y="8174729"/>
                    <a:pt x="6632067" y="8372337"/>
                  </a:cubicBezTo>
                  <a:lnTo>
                    <a:pt x="6236945" y="8767927"/>
                  </a:lnTo>
                  <a:lnTo>
                    <a:pt x="416979" y="8767927"/>
                  </a:lnTo>
                  <a:lnTo>
                    <a:pt x="27282" y="8379498"/>
                  </a:lnTo>
                  <a:lnTo>
                    <a:pt x="19050" y="8371170"/>
                  </a:lnTo>
                  <a:lnTo>
                    <a:pt x="19050" y="415696"/>
                  </a:lnTo>
                  <a:lnTo>
                    <a:pt x="416979" y="19050"/>
                  </a:lnTo>
                  <a:cubicBezTo>
                    <a:pt x="584860" y="19050"/>
                    <a:pt x="6067641" y="19050"/>
                    <a:pt x="6237097" y="19050"/>
                  </a:cubicBezTo>
                  <a:lnTo>
                    <a:pt x="6245276" y="27419"/>
                  </a:lnTo>
                  <a:close/>
                  <a:moveTo>
                    <a:pt x="6258865" y="14072"/>
                  </a:moveTo>
                  <a:lnTo>
                    <a:pt x="6247930" y="2870"/>
                  </a:lnTo>
                  <a:cubicBezTo>
                    <a:pt x="6246139" y="1029"/>
                    <a:pt x="6243675" y="0"/>
                    <a:pt x="6241110" y="0"/>
                  </a:cubicBezTo>
                  <a:lnTo>
                    <a:pt x="413042" y="0"/>
                  </a:lnTo>
                  <a:cubicBezTo>
                    <a:pt x="410515" y="0"/>
                    <a:pt x="408102" y="991"/>
                    <a:pt x="406311" y="2781"/>
                  </a:cubicBezTo>
                  <a:lnTo>
                    <a:pt x="2800" y="404990"/>
                  </a:lnTo>
                  <a:cubicBezTo>
                    <a:pt x="1008" y="406781"/>
                    <a:pt x="0" y="409207"/>
                    <a:pt x="0" y="411747"/>
                  </a:cubicBezTo>
                  <a:lnTo>
                    <a:pt x="0" y="8375083"/>
                  </a:lnTo>
                  <a:cubicBezTo>
                    <a:pt x="0" y="8377589"/>
                    <a:pt x="988" y="8379995"/>
                    <a:pt x="2751" y="8381778"/>
                  </a:cubicBezTo>
                  <a:lnTo>
                    <a:pt x="13807" y="8392966"/>
                  </a:lnTo>
                  <a:cubicBezTo>
                    <a:pt x="13899" y="8393056"/>
                    <a:pt x="406324" y="8784199"/>
                    <a:pt x="406324" y="8784199"/>
                  </a:cubicBezTo>
                  <a:cubicBezTo>
                    <a:pt x="408102" y="8785978"/>
                    <a:pt x="410528" y="8786978"/>
                    <a:pt x="413042" y="8786978"/>
                  </a:cubicBezTo>
                  <a:lnTo>
                    <a:pt x="6240894" y="8786978"/>
                  </a:lnTo>
                  <a:cubicBezTo>
                    <a:pt x="6243422" y="8786978"/>
                    <a:pt x="6245847" y="8785973"/>
                    <a:pt x="6247625" y="8784184"/>
                  </a:cubicBezTo>
                  <a:lnTo>
                    <a:pt x="6648335" y="8383012"/>
                  </a:lnTo>
                  <a:cubicBezTo>
                    <a:pt x="6650113" y="8381226"/>
                    <a:pt x="6651117" y="8378805"/>
                    <a:pt x="6651117" y="8376280"/>
                  </a:cubicBezTo>
                  <a:lnTo>
                    <a:pt x="6651117" y="411810"/>
                  </a:lnTo>
                  <a:cubicBezTo>
                    <a:pt x="6651117" y="409296"/>
                    <a:pt x="6650126" y="406883"/>
                    <a:pt x="6648348" y="405092"/>
                  </a:cubicBezTo>
                  <a:lnTo>
                    <a:pt x="6258865" y="14072"/>
                  </a:lnTo>
                  <a:close/>
                </a:path>
              </a:pathLst>
            </a:custGeom>
            <a:solidFill>
              <a:srgbClr val="7E7E7E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3993888" y="11513630"/>
            <a:ext cx="796856" cy="1576716"/>
            <a:chOff x="0" y="0"/>
            <a:chExt cx="2620010" cy="518414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-8106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C4C5C8"/>
            </a:solid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839244" y="12016575"/>
            <a:ext cx="160047" cy="160047"/>
          </a:xfrm>
          <a:custGeom>
            <a:avLst/>
            <a:gdLst/>
            <a:ahLst/>
            <a:cxnLst/>
            <a:rect r="r" b="b" t="t" l="l"/>
            <a:pathLst>
              <a:path h="160047" w="160047">
                <a:moveTo>
                  <a:pt x="0" y="0"/>
                </a:moveTo>
                <a:lnTo>
                  <a:pt x="160048" y="0"/>
                </a:lnTo>
                <a:lnTo>
                  <a:pt x="160048" y="160048"/>
                </a:lnTo>
                <a:lnTo>
                  <a:pt x="0" y="160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39244" y="12271252"/>
            <a:ext cx="153772" cy="153772"/>
          </a:xfrm>
          <a:custGeom>
            <a:avLst/>
            <a:gdLst/>
            <a:ahLst/>
            <a:cxnLst/>
            <a:rect r="r" b="b" t="t" l="l"/>
            <a:pathLst>
              <a:path h="153772" w="153772">
                <a:moveTo>
                  <a:pt x="0" y="0"/>
                </a:moveTo>
                <a:lnTo>
                  <a:pt x="153772" y="0"/>
                </a:lnTo>
                <a:lnTo>
                  <a:pt x="153772" y="153772"/>
                </a:lnTo>
                <a:lnTo>
                  <a:pt x="0" y="1537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39244" y="12520274"/>
            <a:ext cx="152641" cy="152641"/>
          </a:xfrm>
          <a:custGeom>
            <a:avLst/>
            <a:gdLst/>
            <a:ahLst/>
            <a:cxnLst/>
            <a:rect r="r" b="b" t="t" l="l"/>
            <a:pathLst>
              <a:path h="152641" w="152641">
                <a:moveTo>
                  <a:pt x="0" y="0"/>
                </a:moveTo>
                <a:lnTo>
                  <a:pt x="152641" y="0"/>
                </a:lnTo>
                <a:lnTo>
                  <a:pt x="152641" y="152641"/>
                </a:lnTo>
                <a:lnTo>
                  <a:pt x="0" y="1526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38676" y="12763466"/>
            <a:ext cx="161183" cy="161183"/>
          </a:xfrm>
          <a:custGeom>
            <a:avLst/>
            <a:gdLst/>
            <a:ahLst/>
            <a:cxnLst/>
            <a:rect r="r" b="b" t="t" l="l"/>
            <a:pathLst>
              <a:path h="161183" w="161183">
                <a:moveTo>
                  <a:pt x="0" y="0"/>
                </a:moveTo>
                <a:lnTo>
                  <a:pt x="161183" y="0"/>
                </a:lnTo>
                <a:lnTo>
                  <a:pt x="161183" y="161183"/>
                </a:lnTo>
                <a:lnTo>
                  <a:pt x="0" y="161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4535" y="24237160"/>
            <a:ext cx="10687050" cy="7635256"/>
            <a:chOff x="0" y="0"/>
            <a:chExt cx="2706921" cy="19339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706921" cy="1933932"/>
            </a:xfrm>
            <a:custGeom>
              <a:avLst/>
              <a:gdLst/>
              <a:ahLst/>
              <a:cxnLst/>
              <a:rect r="r" b="b" t="t" l="l"/>
              <a:pathLst>
                <a:path h="1933932" w="2706921">
                  <a:moveTo>
                    <a:pt x="0" y="0"/>
                  </a:moveTo>
                  <a:lnTo>
                    <a:pt x="2706921" y="0"/>
                  </a:lnTo>
                  <a:lnTo>
                    <a:pt x="2706921" y="1933932"/>
                  </a:lnTo>
                  <a:lnTo>
                    <a:pt x="0" y="1933932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706921" cy="197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115524" y="27488810"/>
            <a:ext cx="4001443" cy="582138"/>
            <a:chOff x="0" y="0"/>
            <a:chExt cx="1013525" cy="14745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13525" cy="147450"/>
            </a:xfrm>
            <a:custGeom>
              <a:avLst/>
              <a:gdLst/>
              <a:ahLst/>
              <a:cxnLst/>
              <a:rect r="r" b="b" t="t" l="l"/>
              <a:pathLst>
                <a:path h="147450" w="1013525">
                  <a:moveTo>
                    <a:pt x="73725" y="0"/>
                  </a:moveTo>
                  <a:lnTo>
                    <a:pt x="939800" y="0"/>
                  </a:lnTo>
                  <a:cubicBezTo>
                    <a:pt x="959353" y="0"/>
                    <a:pt x="978105" y="7767"/>
                    <a:pt x="991931" y="21593"/>
                  </a:cubicBezTo>
                  <a:cubicBezTo>
                    <a:pt x="1005757" y="35420"/>
                    <a:pt x="1013525" y="54172"/>
                    <a:pt x="1013525" y="73725"/>
                  </a:cubicBezTo>
                  <a:lnTo>
                    <a:pt x="1013525" y="73725"/>
                  </a:lnTo>
                  <a:cubicBezTo>
                    <a:pt x="1013525" y="114442"/>
                    <a:pt x="980517" y="147450"/>
                    <a:pt x="939800" y="147450"/>
                  </a:cubicBezTo>
                  <a:lnTo>
                    <a:pt x="73725" y="147450"/>
                  </a:lnTo>
                  <a:cubicBezTo>
                    <a:pt x="33008" y="147450"/>
                    <a:pt x="0" y="114442"/>
                    <a:pt x="0" y="73725"/>
                  </a:cubicBezTo>
                  <a:lnTo>
                    <a:pt x="0" y="73725"/>
                  </a:lnTo>
                  <a:cubicBezTo>
                    <a:pt x="0" y="33008"/>
                    <a:pt x="33008" y="0"/>
                    <a:pt x="73725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013525" cy="18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351951" y="27650058"/>
            <a:ext cx="240593" cy="240593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096474" y="28448930"/>
            <a:ext cx="4001443" cy="582138"/>
            <a:chOff x="0" y="0"/>
            <a:chExt cx="1013525" cy="14745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13525" cy="147450"/>
            </a:xfrm>
            <a:custGeom>
              <a:avLst/>
              <a:gdLst/>
              <a:ahLst/>
              <a:cxnLst/>
              <a:rect r="r" b="b" t="t" l="l"/>
              <a:pathLst>
                <a:path h="147450" w="1013525">
                  <a:moveTo>
                    <a:pt x="73725" y="0"/>
                  </a:moveTo>
                  <a:lnTo>
                    <a:pt x="939800" y="0"/>
                  </a:lnTo>
                  <a:cubicBezTo>
                    <a:pt x="959353" y="0"/>
                    <a:pt x="978105" y="7767"/>
                    <a:pt x="991931" y="21593"/>
                  </a:cubicBezTo>
                  <a:cubicBezTo>
                    <a:pt x="1005757" y="35420"/>
                    <a:pt x="1013525" y="54172"/>
                    <a:pt x="1013525" y="73725"/>
                  </a:cubicBezTo>
                  <a:lnTo>
                    <a:pt x="1013525" y="73725"/>
                  </a:lnTo>
                  <a:cubicBezTo>
                    <a:pt x="1013525" y="114442"/>
                    <a:pt x="980517" y="147450"/>
                    <a:pt x="939800" y="147450"/>
                  </a:cubicBezTo>
                  <a:lnTo>
                    <a:pt x="73725" y="147450"/>
                  </a:lnTo>
                  <a:cubicBezTo>
                    <a:pt x="33008" y="147450"/>
                    <a:pt x="0" y="114442"/>
                    <a:pt x="0" y="73725"/>
                  </a:cubicBezTo>
                  <a:lnTo>
                    <a:pt x="0" y="73725"/>
                  </a:lnTo>
                  <a:cubicBezTo>
                    <a:pt x="0" y="33008"/>
                    <a:pt x="33008" y="0"/>
                    <a:pt x="73725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013525" cy="18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8599" y="39869971"/>
            <a:ext cx="10687050" cy="6305005"/>
            <a:chOff x="0" y="0"/>
            <a:chExt cx="2706921" cy="159699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706921" cy="1596994"/>
            </a:xfrm>
            <a:custGeom>
              <a:avLst/>
              <a:gdLst/>
              <a:ahLst/>
              <a:cxnLst/>
              <a:rect r="r" b="b" t="t" l="l"/>
              <a:pathLst>
                <a:path h="1596994" w="2706921">
                  <a:moveTo>
                    <a:pt x="0" y="0"/>
                  </a:moveTo>
                  <a:lnTo>
                    <a:pt x="2706921" y="0"/>
                  </a:lnTo>
                  <a:lnTo>
                    <a:pt x="2706921" y="1596994"/>
                  </a:lnTo>
                  <a:lnTo>
                    <a:pt x="0" y="1596994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2706921" cy="1635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332901" y="28610178"/>
            <a:ext cx="240593" cy="240593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6125493" y="29412068"/>
            <a:ext cx="4001443" cy="582138"/>
            <a:chOff x="0" y="0"/>
            <a:chExt cx="1013525" cy="14745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013525" cy="147450"/>
            </a:xfrm>
            <a:custGeom>
              <a:avLst/>
              <a:gdLst/>
              <a:ahLst/>
              <a:cxnLst/>
              <a:rect r="r" b="b" t="t" l="l"/>
              <a:pathLst>
                <a:path h="147450" w="1013525">
                  <a:moveTo>
                    <a:pt x="73725" y="0"/>
                  </a:moveTo>
                  <a:lnTo>
                    <a:pt x="939800" y="0"/>
                  </a:lnTo>
                  <a:cubicBezTo>
                    <a:pt x="959353" y="0"/>
                    <a:pt x="978105" y="7767"/>
                    <a:pt x="991931" y="21593"/>
                  </a:cubicBezTo>
                  <a:cubicBezTo>
                    <a:pt x="1005757" y="35420"/>
                    <a:pt x="1013525" y="54172"/>
                    <a:pt x="1013525" y="73725"/>
                  </a:cubicBezTo>
                  <a:lnTo>
                    <a:pt x="1013525" y="73725"/>
                  </a:lnTo>
                  <a:cubicBezTo>
                    <a:pt x="1013525" y="114442"/>
                    <a:pt x="980517" y="147450"/>
                    <a:pt x="939800" y="147450"/>
                  </a:cubicBezTo>
                  <a:lnTo>
                    <a:pt x="73725" y="147450"/>
                  </a:lnTo>
                  <a:cubicBezTo>
                    <a:pt x="33008" y="147450"/>
                    <a:pt x="0" y="114442"/>
                    <a:pt x="0" y="73725"/>
                  </a:cubicBezTo>
                  <a:lnTo>
                    <a:pt x="0" y="73725"/>
                  </a:lnTo>
                  <a:cubicBezTo>
                    <a:pt x="0" y="33008"/>
                    <a:pt x="33008" y="0"/>
                    <a:pt x="73725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1013525" cy="18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6361919" y="29573316"/>
            <a:ext cx="240593" cy="240593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8599" y="32643941"/>
            <a:ext cx="10687050" cy="6252919"/>
            <a:chOff x="0" y="0"/>
            <a:chExt cx="2706921" cy="158380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706921" cy="1583801"/>
            </a:xfrm>
            <a:custGeom>
              <a:avLst/>
              <a:gdLst/>
              <a:ahLst/>
              <a:cxnLst/>
              <a:rect r="r" b="b" t="t" l="l"/>
              <a:pathLst>
                <a:path h="1583801" w="2706921">
                  <a:moveTo>
                    <a:pt x="0" y="0"/>
                  </a:moveTo>
                  <a:lnTo>
                    <a:pt x="2706921" y="0"/>
                  </a:lnTo>
                  <a:lnTo>
                    <a:pt x="2706921" y="1583801"/>
                  </a:lnTo>
                  <a:lnTo>
                    <a:pt x="0" y="1583801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2706921" cy="1621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667645" y="35018392"/>
            <a:ext cx="3475947" cy="1416376"/>
            <a:chOff x="0" y="0"/>
            <a:chExt cx="880422" cy="358753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80422" cy="358753"/>
            </a:xfrm>
            <a:custGeom>
              <a:avLst/>
              <a:gdLst/>
              <a:ahLst/>
              <a:cxnLst/>
              <a:rect r="r" b="b" t="t" l="l"/>
              <a:pathLst>
                <a:path h="358753" w="880422">
                  <a:moveTo>
                    <a:pt x="17818" y="0"/>
                  </a:moveTo>
                  <a:lnTo>
                    <a:pt x="862604" y="0"/>
                  </a:lnTo>
                  <a:cubicBezTo>
                    <a:pt x="872444" y="0"/>
                    <a:pt x="880422" y="7978"/>
                    <a:pt x="880422" y="17818"/>
                  </a:cubicBezTo>
                  <a:lnTo>
                    <a:pt x="880422" y="340935"/>
                  </a:lnTo>
                  <a:cubicBezTo>
                    <a:pt x="880422" y="345661"/>
                    <a:pt x="878545" y="350193"/>
                    <a:pt x="875203" y="353535"/>
                  </a:cubicBezTo>
                  <a:cubicBezTo>
                    <a:pt x="871861" y="356876"/>
                    <a:pt x="867329" y="358753"/>
                    <a:pt x="862604" y="358753"/>
                  </a:cubicBezTo>
                  <a:lnTo>
                    <a:pt x="17818" y="358753"/>
                  </a:lnTo>
                  <a:cubicBezTo>
                    <a:pt x="7978" y="358753"/>
                    <a:pt x="0" y="350776"/>
                    <a:pt x="0" y="340935"/>
                  </a:cubicBezTo>
                  <a:lnTo>
                    <a:pt x="0" y="17818"/>
                  </a:lnTo>
                  <a:cubicBezTo>
                    <a:pt x="0" y="7978"/>
                    <a:pt x="7978" y="0"/>
                    <a:pt x="178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880422" cy="39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5596962" y="34992761"/>
            <a:ext cx="3475947" cy="1416376"/>
            <a:chOff x="0" y="0"/>
            <a:chExt cx="880422" cy="358753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880422" cy="358753"/>
            </a:xfrm>
            <a:custGeom>
              <a:avLst/>
              <a:gdLst/>
              <a:ahLst/>
              <a:cxnLst/>
              <a:rect r="r" b="b" t="t" l="l"/>
              <a:pathLst>
                <a:path h="358753" w="880422">
                  <a:moveTo>
                    <a:pt x="17818" y="0"/>
                  </a:moveTo>
                  <a:lnTo>
                    <a:pt x="862604" y="0"/>
                  </a:lnTo>
                  <a:cubicBezTo>
                    <a:pt x="872444" y="0"/>
                    <a:pt x="880422" y="7978"/>
                    <a:pt x="880422" y="17818"/>
                  </a:cubicBezTo>
                  <a:lnTo>
                    <a:pt x="880422" y="340935"/>
                  </a:lnTo>
                  <a:cubicBezTo>
                    <a:pt x="880422" y="345661"/>
                    <a:pt x="878545" y="350193"/>
                    <a:pt x="875203" y="353535"/>
                  </a:cubicBezTo>
                  <a:cubicBezTo>
                    <a:pt x="871861" y="356876"/>
                    <a:pt x="867329" y="358753"/>
                    <a:pt x="862604" y="358753"/>
                  </a:cubicBezTo>
                  <a:lnTo>
                    <a:pt x="17818" y="358753"/>
                  </a:lnTo>
                  <a:cubicBezTo>
                    <a:pt x="7978" y="358753"/>
                    <a:pt x="0" y="350776"/>
                    <a:pt x="0" y="340935"/>
                  </a:cubicBezTo>
                  <a:lnTo>
                    <a:pt x="0" y="17818"/>
                  </a:lnTo>
                  <a:cubicBezTo>
                    <a:pt x="0" y="7978"/>
                    <a:pt x="7978" y="0"/>
                    <a:pt x="178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38100"/>
              <a:ext cx="880422" cy="39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5607042" y="36761293"/>
            <a:ext cx="3475947" cy="1416376"/>
            <a:chOff x="0" y="0"/>
            <a:chExt cx="880422" cy="358753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880422" cy="358753"/>
            </a:xfrm>
            <a:custGeom>
              <a:avLst/>
              <a:gdLst/>
              <a:ahLst/>
              <a:cxnLst/>
              <a:rect r="r" b="b" t="t" l="l"/>
              <a:pathLst>
                <a:path h="358753" w="880422">
                  <a:moveTo>
                    <a:pt x="17818" y="0"/>
                  </a:moveTo>
                  <a:lnTo>
                    <a:pt x="862604" y="0"/>
                  </a:lnTo>
                  <a:cubicBezTo>
                    <a:pt x="872444" y="0"/>
                    <a:pt x="880422" y="7978"/>
                    <a:pt x="880422" y="17818"/>
                  </a:cubicBezTo>
                  <a:lnTo>
                    <a:pt x="880422" y="340935"/>
                  </a:lnTo>
                  <a:cubicBezTo>
                    <a:pt x="880422" y="345661"/>
                    <a:pt x="878545" y="350193"/>
                    <a:pt x="875203" y="353535"/>
                  </a:cubicBezTo>
                  <a:cubicBezTo>
                    <a:pt x="871861" y="356876"/>
                    <a:pt x="867329" y="358753"/>
                    <a:pt x="862604" y="358753"/>
                  </a:cubicBezTo>
                  <a:lnTo>
                    <a:pt x="17818" y="358753"/>
                  </a:lnTo>
                  <a:cubicBezTo>
                    <a:pt x="7978" y="358753"/>
                    <a:pt x="0" y="350776"/>
                    <a:pt x="0" y="340935"/>
                  </a:cubicBezTo>
                  <a:lnTo>
                    <a:pt x="0" y="17818"/>
                  </a:lnTo>
                  <a:cubicBezTo>
                    <a:pt x="0" y="7978"/>
                    <a:pt x="7978" y="0"/>
                    <a:pt x="178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880422" cy="39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703775" y="36761293"/>
            <a:ext cx="3475947" cy="1416376"/>
            <a:chOff x="0" y="0"/>
            <a:chExt cx="880422" cy="358753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80422" cy="358753"/>
            </a:xfrm>
            <a:custGeom>
              <a:avLst/>
              <a:gdLst/>
              <a:ahLst/>
              <a:cxnLst/>
              <a:rect r="r" b="b" t="t" l="l"/>
              <a:pathLst>
                <a:path h="358753" w="880422">
                  <a:moveTo>
                    <a:pt x="17818" y="0"/>
                  </a:moveTo>
                  <a:lnTo>
                    <a:pt x="862604" y="0"/>
                  </a:lnTo>
                  <a:cubicBezTo>
                    <a:pt x="872444" y="0"/>
                    <a:pt x="880422" y="7978"/>
                    <a:pt x="880422" y="17818"/>
                  </a:cubicBezTo>
                  <a:lnTo>
                    <a:pt x="880422" y="340935"/>
                  </a:lnTo>
                  <a:cubicBezTo>
                    <a:pt x="880422" y="345661"/>
                    <a:pt x="878545" y="350193"/>
                    <a:pt x="875203" y="353535"/>
                  </a:cubicBezTo>
                  <a:cubicBezTo>
                    <a:pt x="871861" y="356876"/>
                    <a:pt x="867329" y="358753"/>
                    <a:pt x="862604" y="358753"/>
                  </a:cubicBezTo>
                  <a:lnTo>
                    <a:pt x="17818" y="358753"/>
                  </a:lnTo>
                  <a:cubicBezTo>
                    <a:pt x="7978" y="358753"/>
                    <a:pt x="0" y="350776"/>
                    <a:pt x="0" y="340935"/>
                  </a:cubicBezTo>
                  <a:lnTo>
                    <a:pt x="0" y="17818"/>
                  </a:lnTo>
                  <a:cubicBezTo>
                    <a:pt x="0" y="7978"/>
                    <a:pt x="7978" y="0"/>
                    <a:pt x="178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0" y="-38100"/>
              <a:ext cx="880422" cy="39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395615" y="41357906"/>
            <a:ext cx="3593403" cy="3993245"/>
            <a:chOff x="0" y="0"/>
            <a:chExt cx="910172" cy="1011448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910172" cy="1011448"/>
            </a:xfrm>
            <a:custGeom>
              <a:avLst/>
              <a:gdLst/>
              <a:ahLst/>
              <a:cxnLst/>
              <a:rect r="r" b="b" t="t" l="l"/>
              <a:pathLst>
                <a:path h="1011448" w="910172">
                  <a:moveTo>
                    <a:pt x="17236" y="0"/>
                  </a:moveTo>
                  <a:lnTo>
                    <a:pt x="892937" y="0"/>
                  </a:lnTo>
                  <a:cubicBezTo>
                    <a:pt x="897508" y="0"/>
                    <a:pt x="901892" y="1816"/>
                    <a:pt x="905124" y="5048"/>
                  </a:cubicBezTo>
                  <a:cubicBezTo>
                    <a:pt x="908357" y="8281"/>
                    <a:pt x="910172" y="12665"/>
                    <a:pt x="910172" y="17236"/>
                  </a:cubicBezTo>
                  <a:lnTo>
                    <a:pt x="910172" y="994212"/>
                  </a:lnTo>
                  <a:cubicBezTo>
                    <a:pt x="910172" y="998784"/>
                    <a:pt x="908357" y="1003168"/>
                    <a:pt x="905124" y="1006400"/>
                  </a:cubicBezTo>
                  <a:cubicBezTo>
                    <a:pt x="901892" y="1009632"/>
                    <a:pt x="897508" y="1011448"/>
                    <a:pt x="892937" y="1011448"/>
                  </a:cubicBezTo>
                  <a:lnTo>
                    <a:pt x="17236" y="1011448"/>
                  </a:lnTo>
                  <a:cubicBezTo>
                    <a:pt x="12665" y="1011448"/>
                    <a:pt x="8281" y="1009632"/>
                    <a:pt x="5048" y="1006400"/>
                  </a:cubicBezTo>
                  <a:cubicBezTo>
                    <a:pt x="1816" y="1003168"/>
                    <a:pt x="0" y="998784"/>
                    <a:pt x="0" y="994212"/>
                  </a:cubicBezTo>
                  <a:lnTo>
                    <a:pt x="0" y="17236"/>
                  </a:lnTo>
                  <a:cubicBezTo>
                    <a:pt x="0" y="12665"/>
                    <a:pt x="1816" y="8281"/>
                    <a:pt x="5048" y="5048"/>
                  </a:cubicBezTo>
                  <a:cubicBezTo>
                    <a:pt x="8281" y="1816"/>
                    <a:pt x="12665" y="0"/>
                    <a:pt x="172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910172" cy="1049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5765548" y="41357906"/>
            <a:ext cx="3593403" cy="3993245"/>
            <a:chOff x="0" y="0"/>
            <a:chExt cx="910172" cy="1011448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910172" cy="1011448"/>
            </a:xfrm>
            <a:custGeom>
              <a:avLst/>
              <a:gdLst/>
              <a:ahLst/>
              <a:cxnLst/>
              <a:rect r="r" b="b" t="t" l="l"/>
              <a:pathLst>
                <a:path h="1011448" w="910172">
                  <a:moveTo>
                    <a:pt x="17236" y="0"/>
                  </a:moveTo>
                  <a:lnTo>
                    <a:pt x="892937" y="0"/>
                  </a:lnTo>
                  <a:cubicBezTo>
                    <a:pt x="897508" y="0"/>
                    <a:pt x="901892" y="1816"/>
                    <a:pt x="905124" y="5048"/>
                  </a:cubicBezTo>
                  <a:cubicBezTo>
                    <a:pt x="908357" y="8281"/>
                    <a:pt x="910172" y="12665"/>
                    <a:pt x="910172" y="17236"/>
                  </a:cubicBezTo>
                  <a:lnTo>
                    <a:pt x="910172" y="994212"/>
                  </a:lnTo>
                  <a:cubicBezTo>
                    <a:pt x="910172" y="998784"/>
                    <a:pt x="908357" y="1003168"/>
                    <a:pt x="905124" y="1006400"/>
                  </a:cubicBezTo>
                  <a:cubicBezTo>
                    <a:pt x="901892" y="1009632"/>
                    <a:pt x="897508" y="1011448"/>
                    <a:pt x="892937" y="1011448"/>
                  </a:cubicBezTo>
                  <a:lnTo>
                    <a:pt x="17236" y="1011448"/>
                  </a:lnTo>
                  <a:cubicBezTo>
                    <a:pt x="12665" y="1011448"/>
                    <a:pt x="8281" y="1009632"/>
                    <a:pt x="5048" y="1006400"/>
                  </a:cubicBezTo>
                  <a:cubicBezTo>
                    <a:pt x="1816" y="1003168"/>
                    <a:pt x="0" y="998784"/>
                    <a:pt x="0" y="994212"/>
                  </a:cubicBezTo>
                  <a:lnTo>
                    <a:pt x="0" y="17236"/>
                  </a:lnTo>
                  <a:cubicBezTo>
                    <a:pt x="0" y="12665"/>
                    <a:pt x="1816" y="8281"/>
                    <a:pt x="5048" y="5048"/>
                  </a:cubicBezTo>
                  <a:cubicBezTo>
                    <a:pt x="8281" y="1816"/>
                    <a:pt x="12665" y="0"/>
                    <a:pt x="172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38100"/>
              <a:ext cx="910172" cy="1049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7056230" y="42500791"/>
            <a:ext cx="991278" cy="991278"/>
            <a:chOff x="0" y="0"/>
            <a:chExt cx="812800" cy="81280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AFDB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2681352" y="42500791"/>
            <a:ext cx="991278" cy="991278"/>
            <a:chOff x="0" y="0"/>
            <a:chExt cx="812800" cy="812800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EBF5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86" id="86"/>
          <p:cNvSpPr/>
          <p:nvPr/>
        </p:nvSpPr>
        <p:spPr>
          <a:xfrm flipH="false" flipV="false" rot="0">
            <a:off x="2834554" y="42569046"/>
            <a:ext cx="703925" cy="813359"/>
          </a:xfrm>
          <a:custGeom>
            <a:avLst/>
            <a:gdLst/>
            <a:ahLst/>
            <a:cxnLst/>
            <a:rect r="r" b="b" t="t" l="l"/>
            <a:pathLst>
              <a:path h="813359" w="703925">
                <a:moveTo>
                  <a:pt x="0" y="0"/>
                </a:moveTo>
                <a:lnTo>
                  <a:pt x="703925" y="0"/>
                </a:lnTo>
                <a:lnTo>
                  <a:pt x="703925" y="813360"/>
                </a:lnTo>
                <a:lnTo>
                  <a:pt x="0" y="8133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7228138" y="42628808"/>
            <a:ext cx="630974" cy="735245"/>
          </a:xfrm>
          <a:custGeom>
            <a:avLst/>
            <a:gdLst/>
            <a:ahLst/>
            <a:cxnLst/>
            <a:rect r="r" b="b" t="t" l="l"/>
            <a:pathLst>
              <a:path h="735245" w="630974">
                <a:moveTo>
                  <a:pt x="0" y="0"/>
                </a:moveTo>
                <a:lnTo>
                  <a:pt x="630974" y="0"/>
                </a:lnTo>
                <a:lnTo>
                  <a:pt x="630974" y="735245"/>
                </a:lnTo>
                <a:lnTo>
                  <a:pt x="0" y="7352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8" id="88"/>
          <p:cNvSpPr/>
          <p:nvPr/>
        </p:nvSpPr>
        <p:spPr>
          <a:xfrm flipV="true">
            <a:off x="7230263" y="43354528"/>
            <a:ext cx="628849" cy="0"/>
          </a:xfrm>
          <a:prstGeom prst="line">
            <a:avLst/>
          </a:prstGeom>
          <a:ln cap="flat" w="9525">
            <a:solidFill>
              <a:srgbClr val="55555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9" id="89"/>
          <p:cNvGrpSpPr/>
          <p:nvPr/>
        </p:nvGrpSpPr>
        <p:grpSpPr>
          <a:xfrm rot="0">
            <a:off x="1659624" y="41681269"/>
            <a:ext cx="3034736" cy="773759"/>
            <a:chOff x="0" y="0"/>
            <a:chExt cx="4046314" cy="1031679"/>
          </a:xfrm>
        </p:grpSpPr>
        <p:grpSp>
          <p:nvGrpSpPr>
            <p:cNvPr name="Group 90" id="90"/>
            <p:cNvGrpSpPr/>
            <p:nvPr/>
          </p:nvGrpSpPr>
          <p:grpSpPr>
            <a:xfrm rot="0">
              <a:off x="0" y="0"/>
              <a:ext cx="4046314" cy="908496"/>
              <a:chOff x="0" y="0"/>
              <a:chExt cx="768668" cy="172585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768668" cy="172585"/>
              </a:xfrm>
              <a:custGeom>
                <a:avLst/>
                <a:gdLst/>
                <a:ahLst/>
                <a:cxnLst/>
                <a:rect r="r" b="b" t="t" l="l"/>
                <a:pathLst>
                  <a:path h="172585" w="768668">
                    <a:moveTo>
                      <a:pt x="25511" y="0"/>
                    </a:moveTo>
                    <a:lnTo>
                      <a:pt x="743157" y="0"/>
                    </a:lnTo>
                    <a:cubicBezTo>
                      <a:pt x="749922" y="0"/>
                      <a:pt x="756411" y="2688"/>
                      <a:pt x="761196" y="7472"/>
                    </a:cubicBezTo>
                    <a:cubicBezTo>
                      <a:pt x="765980" y="12256"/>
                      <a:pt x="768668" y="18745"/>
                      <a:pt x="768668" y="25511"/>
                    </a:cubicBezTo>
                    <a:lnTo>
                      <a:pt x="768668" y="147074"/>
                    </a:lnTo>
                    <a:cubicBezTo>
                      <a:pt x="768668" y="153840"/>
                      <a:pt x="765980" y="160328"/>
                      <a:pt x="761196" y="165113"/>
                    </a:cubicBezTo>
                    <a:cubicBezTo>
                      <a:pt x="756411" y="169897"/>
                      <a:pt x="749922" y="172585"/>
                      <a:pt x="743157" y="172585"/>
                    </a:cubicBezTo>
                    <a:lnTo>
                      <a:pt x="25511" y="172585"/>
                    </a:lnTo>
                    <a:cubicBezTo>
                      <a:pt x="18745" y="172585"/>
                      <a:pt x="12256" y="169897"/>
                      <a:pt x="7472" y="165113"/>
                    </a:cubicBezTo>
                    <a:cubicBezTo>
                      <a:pt x="2688" y="160328"/>
                      <a:pt x="0" y="153840"/>
                      <a:pt x="0" y="147074"/>
                    </a:cubicBezTo>
                    <a:lnTo>
                      <a:pt x="0" y="25511"/>
                    </a:lnTo>
                    <a:cubicBezTo>
                      <a:pt x="0" y="18745"/>
                      <a:pt x="2688" y="12256"/>
                      <a:pt x="7472" y="7472"/>
                    </a:cubicBezTo>
                    <a:cubicBezTo>
                      <a:pt x="12256" y="2688"/>
                      <a:pt x="18745" y="0"/>
                      <a:pt x="25511" y="0"/>
                    </a:cubicBezTo>
                    <a:close/>
                  </a:path>
                </a:pathLst>
              </a:custGeom>
              <a:solidFill>
                <a:srgbClr val="E1EBF5"/>
              </a:solidFill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0" y="-38100"/>
                <a:ext cx="768668" cy="2106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396452" y="118492"/>
              <a:ext cx="3257421" cy="913186"/>
              <a:chOff x="0" y="0"/>
              <a:chExt cx="524306" cy="146984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524306" cy="146984"/>
              </a:xfrm>
              <a:custGeom>
                <a:avLst/>
                <a:gdLst/>
                <a:ahLst/>
                <a:cxnLst/>
                <a:rect r="r" b="b" t="t" l="l"/>
                <a:pathLst>
                  <a:path h="146984" w="524306">
                    <a:moveTo>
                      <a:pt x="262153" y="146984"/>
                    </a:moveTo>
                    <a:lnTo>
                      <a:pt x="524306" y="0"/>
                    </a:lnTo>
                    <a:lnTo>
                      <a:pt x="0" y="0"/>
                    </a:lnTo>
                    <a:lnTo>
                      <a:pt x="262153" y="146984"/>
                    </a:lnTo>
                    <a:close/>
                  </a:path>
                </a:pathLst>
              </a:custGeom>
              <a:solidFill>
                <a:srgbClr val="E1EBF6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81923" y="-27601"/>
                <a:ext cx="360461" cy="1063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</p:grpSp>
      <p:grpSp>
        <p:nvGrpSpPr>
          <p:cNvPr name="Group 96" id="96"/>
          <p:cNvGrpSpPr/>
          <p:nvPr/>
        </p:nvGrpSpPr>
        <p:grpSpPr>
          <a:xfrm rot="0">
            <a:off x="6044881" y="41681269"/>
            <a:ext cx="3034736" cy="773759"/>
            <a:chOff x="0" y="0"/>
            <a:chExt cx="4046314" cy="1031679"/>
          </a:xfrm>
        </p:grpSpPr>
        <p:grpSp>
          <p:nvGrpSpPr>
            <p:cNvPr name="Group 97" id="97"/>
            <p:cNvGrpSpPr/>
            <p:nvPr/>
          </p:nvGrpSpPr>
          <p:grpSpPr>
            <a:xfrm rot="0">
              <a:off x="0" y="0"/>
              <a:ext cx="4046314" cy="908496"/>
              <a:chOff x="0" y="0"/>
              <a:chExt cx="768668" cy="172585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768668" cy="172585"/>
              </a:xfrm>
              <a:custGeom>
                <a:avLst/>
                <a:gdLst/>
                <a:ahLst/>
                <a:cxnLst/>
                <a:rect r="r" b="b" t="t" l="l"/>
                <a:pathLst>
                  <a:path h="172585" w="768668">
                    <a:moveTo>
                      <a:pt x="25511" y="0"/>
                    </a:moveTo>
                    <a:lnTo>
                      <a:pt x="743157" y="0"/>
                    </a:lnTo>
                    <a:cubicBezTo>
                      <a:pt x="749922" y="0"/>
                      <a:pt x="756411" y="2688"/>
                      <a:pt x="761196" y="7472"/>
                    </a:cubicBezTo>
                    <a:cubicBezTo>
                      <a:pt x="765980" y="12256"/>
                      <a:pt x="768668" y="18745"/>
                      <a:pt x="768668" y="25511"/>
                    </a:cubicBezTo>
                    <a:lnTo>
                      <a:pt x="768668" y="147074"/>
                    </a:lnTo>
                    <a:cubicBezTo>
                      <a:pt x="768668" y="153840"/>
                      <a:pt x="765980" y="160328"/>
                      <a:pt x="761196" y="165113"/>
                    </a:cubicBezTo>
                    <a:cubicBezTo>
                      <a:pt x="756411" y="169897"/>
                      <a:pt x="749922" y="172585"/>
                      <a:pt x="743157" y="172585"/>
                    </a:cubicBezTo>
                    <a:lnTo>
                      <a:pt x="25511" y="172585"/>
                    </a:lnTo>
                    <a:cubicBezTo>
                      <a:pt x="18745" y="172585"/>
                      <a:pt x="12256" y="169897"/>
                      <a:pt x="7472" y="165113"/>
                    </a:cubicBezTo>
                    <a:cubicBezTo>
                      <a:pt x="2688" y="160328"/>
                      <a:pt x="0" y="153840"/>
                      <a:pt x="0" y="147074"/>
                    </a:cubicBezTo>
                    <a:lnTo>
                      <a:pt x="0" y="25511"/>
                    </a:lnTo>
                    <a:cubicBezTo>
                      <a:pt x="0" y="18745"/>
                      <a:pt x="2688" y="12256"/>
                      <a:pt x="7472" y="7472"/>
                    </a:cubicBezTo>
                    <a:cubicBezTo>
                      <a:pt x="12256" y="2688"/>
                      <a:pt x="18745" y="0"/>
                      <a:pt x="25511" y="0"/>
                    </a:cubicBezTo>
                    <a:close/>
                  </a:path>
                </a:pathLst>
              </a:custGeom>
              <a:solidFill>
                <a:srgbClr val="E1EBF5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38100"/>
                <a:ext cx="768668" cy="2106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396452" y="118492"/>
              <a:ext cx="3257421" cy="913186"/>
              <a:chOff x="0" y="0"/>
              <a:chExt cx="524306" cy="146984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524306" cy="146984"/>
              </a:xfrm>
              <a:custGeom>
                <a:avLst/>
                <a:gdLst/>
                <a:ahLst/>
                <a:cxnLst/>
                <a:rect r="r" b="b" t="t" l="l"/>
                <a:pathLst>
                  <a:path h="146984" w="524306">
                    <a:moveTo>
                      <a:pt x="262153" y="146984"/>
                    </a:moveTo>
                    <a:lnTo>
                      <a:pt x="524306" y="0"/>
                    </a:lnTo>
                    <a:lnTo>
                      <a:pt x="0" y="0"/>
                    </a:lnTo>
                    <a:lnTo>
                      <a:pt x="262153" y="146984"/>
                    </a:lnTo>
                    <a:close/>
                  </a:path>
                </a:pathLst>
              </a:custGeom>
              <a:solidFill>
                <a:srgbClr val="E1EBF6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81923" y="-27601"/>
                <a:ext cx="360461" cy="1063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</p:grpSp>
      <p:grpSp>
        <p:nvGrpSpPr>
          <p:cNvPr name="Group 103" id="103"/>
          <p:cNvGrpSpPr/>
          <p:nvPr/>
        </p:nvGrpSpPr>
        <p:grpSpPr>
          <a:xfrm rot="0">
            <a:off x="18124" y="46907373"/>
            <a:ext cx="10687050" cy="6305005"/>
            <a:chOff x="0" y="0"/>
            <a:chExt cx="2706921" cy="1596993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2706921" cy="1596994"/>
            </a:xfrm>
            <a:custGeom>
              <a:avLst/>
              <a:gdLst/>
              <a:ahLst/>
              <a:cxnLst/>
              <a:rect r="r" b="b" t="t" l="l"/>
              <a:pathLst>
                <a:path h="1596994" w="2706921">
                  <a:moveTo>
                    <a:pt x="0" y="0"/>
                  </a:moveTo>
                  <a:lnTo>
                    <a:pt x="2706921" y="0"/>
                  </a:lnTo>
                  <a:lnTo>
                    <a:pt x="2706921" y="1596994"/>
                  </a:lnTo>
                  <a:lnTo>
                    <a:pt x="0" y="1596994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2706921" cy="1635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2335017" y="50504209"/>
            <a:ext cx="2631577" cy="1305854"/>
            <a:chOff x="0" y="0"/>
            <a:chExt cx="666552" cy="330759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666552" cy="330759"/>
            </a:xfrm>
            <a:custGeom>
              <a:avLst/>
              <a:gdLst/>
              <a:ahLst/>
              <a:cxnLst/>
              <a:rect r="r" b="b" t="t" l="l"/>
              <a:pathLst>
                <a:path h="330759" w="666552">
                  <a:moveTo>
                    <a:pt x="23535" y="0"/>
                  </a:moveTo>
                  <a:lnTo>
                    <a:pt x="643016" y="0"/>
                  </a:lnTo>
                  <a:cubicBezTo>
                    <a:pt x="656015" y="0"/>
                    <a:pt x="666552" y="10537"/>
                    <a:pt x="666552" y="23535"/>
                  </a:cubicBezTo>
                  <a:lnTo>
                    <a:pt x="666552" y="307224"/>
                  </a:lnTo>
                  <a:cubicBezTo>
                    <a:pt x="666552" y="313466"/>
                    <a:pt x="664072" y="319452"/>
                    <a:pt x="659658" y="323866"/>
                  </a:cubicBezTo>
                  <a:cubicBezTo>
                    <a:pt x="655245" y="328280"/>
                    <a:pt x="649258" y="330759"/>
                    <a:pt x="643016" y="330759"/>
                  </a:cubicBezTo>
                  <a:lnTo>
                    <a:pt x="23535" y="330759"/>
                  </a:lnTo>
                  <a:cubicBezTo>
                    <a:pt x="17293" y="330759"/>
                    <a:pt x="11307" y="328280"/>
                    <a:pt x="6893" y="323866"/>
                  </a:cubicBezTo>
                  <a:cubicBezTo>
                    <a:pt x="2480" y="319452"/>
                    <a:pt x="0" y="313466"/>
                    <a:pt x="0" y="307224"/>
                  </a:cubicBezTo>
                  <a:lnTo>
                    <a:pt x="0" y="23535"/>
                  </a:lnTo>
                  <a:cubicBezTo>
                    <a:pt x="0" y="17293"/>
                    <a:pt x="2480" y="11307"/>
                    <a:pt x="6893" y="6893"/>
                  </a:cubicBezTo>
                  <a:cubicBezTo>
                    <a:pt x="11307" y="2480"/>
                    <a:pt x="17293" y="0"/>
                    <a:pt x="235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BDAEB"/>
              </a:solidFill>
              <a:prstDash val="solid"/>
              <a:miter/>
            </a:ln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666552" cy="368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5838135" y="50504209"/>
            <a:ext cx="2531375" cy="1305854"/>
            <a:chOff x="0" y="0"/>
            <a:chExt cx="641171" cy="330759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641171" cy="330759"/>
            </a:xfrm>
            <a:custGeom>
              <a:avLst/>
              <a:gdLst/>
              <a:ahLst/>
              <a:cxnLst/>
              <a:rect r="r" b="b" t="t" l="l"/>
              <a:pathLst>
                <a:path h="330759" w="641171">
                  <a:moveTo>
                    <a:pt x="24467" y="0"/>
                  </a:moveTo>
                  <a:lnTo>
                    <a:pt x="616704" y="0"/>
                  </a:lnTo>
                  <a:cubicBezTo>
                    <a:pt x="623193" y="0"/>
                    <a:pt x="629417" y="2578"/>
                    <a:pt x="634005" y="7166"/>
                  </a:cubicBezTo>
                  <a:cubicBezTo>
                    <a:pt x="638594" y="11755"/>
                    <a:pt x="641171" y="17978"/>
                    <a:pt x="641171" y="24467"/>
                  </a:cubicBezTo>
                  <a:lnTo>
                    <a:pt x="641171" y="306292"/>
                  </a:lnTo>
                  <a:cubicBezTo>
                    <a:pt x="641171" y="312781"/>
                    <a:pt x="638594" y="319005"/>
                    <a:pt x="634005" y="323593"/>
                  </a:cubicBezTo>
                  <a:cubicBezTo>
                    <a:pt x="629417" y="328182"/>
                    <a:pt x="623193" y="330759"/>
                    <a:pt x="616704" y="330759"/>
                  </a:cubicBezTo>
                  <a:lnTo>
                    <a:pt x="24467" y="330759"/>
                  </a:lnTo>
                  <a:cubicBezTo>
                    <a:pt x="17978" y="330759"/>
                    <a:pt x="11755" y="328182"/>
                    <a:pt x="7166" y="323593"/>
                  </a:cubicBezTo>
                  <a:cubicBezTo>
                    <a:pt x="2578" y="319005"/>
                    <a:pt x="0" y="312781"/>
                    <a:pt x="0" y="306292"/>
                  </a:cubicBezTo>
                  <a:lnTo>
                    <a:pt x="0" y="24467"/>
                  </a:lnTo>
                  <a:cubicBezTo>
                    <a:pt x="0" y="17978"/>
                    <a:pt x="2578" y="11755"/>
                    <a:pt x="7166" y="7166"/>
                  </a:cubicBezTo>
                  <a:cubicBezTo>
                    <a:pt x="11755" y="2578"/>
                    <a:pt x="17978" y="0"/>
                    <a:pt x="24467" y="0"/>
                  </a:cubicBezTo>
                  <a:close/>
                </a:path>
              </a:pathLst>
            </a:custGeom>
            <a:solidFill>
              <a:srgbClr val="80AFDB"/>
            </a:solidFill>
            <a:ln w="9525" cap="sq">
              <a:solidFill>
                <a:srgbClr val="80AFDB"/>
              </a:solidFill>
              <a:prstDash val="solid"/>
              <a:miter/>
            </a:ln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641171" cy="3688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3216996" y="49846984"/>
            <a:ext cx="786468" cy="377594"/>
            <a:chOff x="0" y="0"/>
            <a:chExt cx="199204" cy="95641"/>
          </a:xfrm>
        </p:grpSpPr>
        <p:sp>
          <p:nvSpPr>
            <p:cNvPr name="Freeform 113" id="113"/>
            <p:cNvSpPr/>
            <p:nvPr/>
          </p:nvSpPr>
          <p:spPr>
            <a:xfrm flipH="false" flipV="false" rot="0">
              <a:off x="0" y="0"/>
              <a:ext cx="199204" cy="95641"/>
            </a:xfrm>
            <a:custGeom>
              <a:avLst/>
              <a:gdLst/>
              <a:ahLst/>
              <a:cxnLst/>
              <a:rect r="r" b="b" t="t" l="l"/>
              <a:pathLst>
                <a:path h="95641" w="199204">
                  <a:moveTo>
                    <a:pt x="47820" y="0"/>
                  </a:moveTo>
                  <a:lnTo>
                    <a:pt x="151384" y="0"/>
                  </a:lnTo>
                  <a:cubicBezTo>
                    <a:pt x="164067" y="0"/>
                    <a:pt x="176230" y="5038"/>
                    <a:pt x="185198" y="14006"/>
                  </a:cubicBezTo>
                  <a:cubicBezTo>
                    <a:pt x="194166" y="22974"/>
                    <a:pt x="199204" y="35138"/>
                    <a:pt x="199204" y="47820"/>
                  </a:cubicBezTo>
                  <a:lnTo>
                    <a:pt x="199204" y="47820"/>
                  </a:lnTo>
                  <a:cubicBezTo>
                    <a:pt x="199204" y="74231"/>
                    <a:pt x="177794" y="95641"/>
                    <a:pt x="151384" y="95641"/>
                  </a:cubicBezTo>
                  <a:lnTo>
                    <a:pt x="47820" y="95641"/>
                  </a:lnTo>
                  <a:cubicBezTo>
                    <a:pt x="35138" y="95641"/>
                    <a:pt x="22974" y="90603"/>
                    <a:pt x="14006" y="81634"/>
                  </a:cubicBezTo>
                  <a:cubicBezTo>
                    <a:pt x="5038" y="72666"/>
                    <a:pt x="0" y="60503"/>
                    <a:pt x="0" y="47820"/>
                  </a:cubicBezTo>
                  <a:lnTo>
                    <a:pt x="0" y="47820"/>
                  </a:lnTo>
                  <a:cubicBezTo>
                    <a:pt x="0" y="35138"/>
                    <a:pt x="5038" y="22974"/>
                    <a:pt x="14006" y="14006"/>
                  </a:cubicBezTo>
                  <a:cubicBezTo>
                    <a:pt x="22974" y="5038"/>
                    <a:pt x="35138" y="0"/>
                    <a:pt x="47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80AFDB"/>
              </a:solidFill>
              <a:prstDash val="solid"/>
              <a:round/>
            </a:ln>
          </p:spPr>
        </p:sp>
        <p:sp>
          <p:nvSpPr>
            <p:cNvPr name="TextBox 114" id="114"/>
            <p:cNvSpPr txBox="true"/>
            <p:nvPr/>
          </p:nvSpPr>
          <p:spPr>
            <a:xfrm>
              <a:off x="0" y="-38100"/>
              <a:ext cx="199204" cy="133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6697749" y="49866034"/>
            <a:ext cx="786468" cy="377594"/>
            <a:chOff x="0" y="0"/>
            <a:chExt cx="199204" cy="95641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199204" cy="95641"/>
            </a:xfrm>
            <a:custGeom>
              <a:avLst/>
              <a:gdLst/>
              <a:ahLst/>
              <a:cxnLst/>
              <a:rect r="r" b="b" t="t" l="l"/>
              <a:pathLst>
                <a:path h="95641" w="199204">
                  <a:moveTo>
                    <a:pt x="47820" y="0"/>
                  </a:moveTo>
                  <a:lnTo>
                    <a:pt x="151384" y="0"/>
                  </a:lnTo>
                  <a:cubicBezTo>
                    <a:pt x="164067" y="0"/>
                    <a:pt x="176230" y="5038"/>
                    <a:pt x="185198" y="14006"/>
                  </a:cubicBezTo>
                  <a:cubicBezTo>
                    <a:pt x="194166" y="22974"/>
                    <a:pt x="199204" y="35138"/>
                    <a:pt x="199204" y="47820"/>
                  </a:cubicBezTo>
                  <a:lnTo>
                    <a:pt x="199204" y="47820"/>
                  </a:lnTo>
                  <a:cubicBezTo>
                    <a:pt x="199204" y="74231"/>
                    <a:pt x="177794" y="95641"/>
                    <a:pt x="151384" y="95641"/>
                  </a:cubicBezTo>
                  <a:lnTo>
                    <a:pt x="47820" y="95641"/>
                  </a:lnTo>
                  <a:cubicBezTo>
                    <a:pt x="35138" y="95641"/>
                    <a:pt x="22974" y="90603"/>
                    <a:pt x="14006" y="81634"/>
                  </a:cubicBezTo>
                  <a:cubicBezTo>
                    <a:pt x="5038" y="72666"/>
                    <a:pt x="0" y="60503"/>
                    <a:pt x="0" y="47820"/>
                  </a:cubicBezTo>
                  <a:lnTo>
                    <a:pt x="0" y="47820"/>
                  </a:lnTo>
                  <a:cubicBezTo>
                    <a:pt x="0" y="35138"/>
                    <a:pt x="5038" y="22974"/>
                    <a:pt x="14006" y="14006"/>
                  </a:cubicBezTo>
                  <a:cubicBezTo>
                    <a:pt x="22974" y="5038"/>
                    <a:pt x="35138" y="0"/>
                    <a:pt x="47820" y="0"/>
                  </a:cubicBezTo>
                  <a:close/>
                </a:path>
              </a:pathLst>
            </a:custGeom>
            <a:solidFill>
              <a:srgbClr val="80AFDB"/>
            </a:solidFill>
            <a:ln w="9525" cap="rnd">
              <a:solidFill>
                <a:srgbClr val="80AFDB"/>
              </a:solidFill>
              <a:prstDash val="solid"/>
              <a:round/>
            </a:ln>
          </p:spPr>
        </p:sp>
        <p:sp>
          <p:nvSpPr>
            <p:cNvPr name="TextBox 117" id="117"/>
            <p:cNvSpPr txBox="true"/>
            <p:nvPr/>
          </p:nvSpPr>
          <p:spPr>
            <a:xfrm>
              <a:off x="0" y="-38100"/>
              <a:ext cx="199204" cy="133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-23146" y="53945804"/>
            <a:ext cx="10710196" cy="5996208"/>
            <a:chOff x="0" y="0"/>
            <a:chExt cx="2712783" cy="1518778"/>
          </a:xfrm>
        </p:grpSpPr>
        <p:sp>
          <p:nvSpPr>
            <p:cNvPr name="Freeform 119" id="119"/>
            <p:cNvSpPr/>
            <p:nvPr/>
          </p:nvSpPr>
          <p:spPr>
            <a:xfrm flipH="false" flipV="false" rot="0">
              <a:off x="0" y="0"/>
              <a:ext cx="2712783" cy="1518778"/>
            </a:xfrm>
            <a:custGeom>
              <a:avLst/>
              <a:gdLst/>
              <a:ahLst/>
              <a:cxnLst/>
              <a:rect r="r" b="b" t="t" l="l"/>
              <a:pathLst>
                <a:path h="1518778" w="2712783">
                  <a:moveTo>
                    <a:pt x="0" y="0"/>
                  </a:moveTo>
                  <a:lnTo>
                    <a:pt x="2712783" y="0"/>
                  </a:lnTo>
                  <a:lnTo>
                    <a:pt x="2712783" y="1518778"/>
                  </a:lnTo>
                  <a:lnTo>
                    <a:pt x="0" y="1518778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120" id="120"/>
            <p:cNvSpPr txBox="true"/>
            <p:nvPr/>
          </p:nvSpPr>
          <p:spPr>
            <a:xfrm>
              <a:off x="0" y="-38100"/>
              <a:ext cx="2712783" cy="155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21" id="121"/>
          <p:cNvGrpSpPr/>
          <p:nvPr/>
        </p:nvGrpSpPr>
        <p:grpSpPr>
          <a:xfrm rot="0">
            <a:off x="1513151" y="56777707"/>
            <a:ext cx="2025328" cy="2025328"/>
            <a:chOff x="0" y="0"/>
            <a:chExt cx="812800" cy="812800"/>
          </a:xfrm>
        </p:grpSpPr>
        <p:sp>
          <p:nvSpPr>
            <p:cNvPr name="Freeform 122" id="1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AFDB"/>
            </a:solidFill>
          </p:spPr>
        </p:sp>
        <p:sp>
          <p:nvSpPr>
            <p:cNvPr name="TextBox 123" id="1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24" id="124"/>
          <p:cNvGrpSpPr/>
          <p:nvPr/>
        </p:nvGrpSpPr>
        <p:grpSpPr>
          <a:xfrm rot="0">
            <a:off x="4348985" y="56777707"/>
            <a:ext cx="2025328" cy="2025328"/>
            <a:chOff x="0" y="0"/>
            <a:chExt cx="812800" cy="812800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AFDB"/>
            </a:solidFill>
          </p:spPr>
        </p:sp>
        <p:sp>
          <p:nvSpPr>
            <p:cNvPr name="TextBox 126" id="1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27" id="127"/>
          <p:cNvGrpSpPr/>
          <p:nvPr/>
        </p:nvGrpSpPr>
        <p:grpSpPr>
          <a:xfrm rot="0">
            <a:off x="7183938" y="56806282"/>
            <a:ext cx="2025328" cy="2025328"/>
            <a:chOff x="0" y="0"/>
            <a:chExt cx="812800" cy="812800"/>
          </a:xfrm>
        </p:grpSpPr>
        <p:sp>
          <p:nvSpPr>
            <p:cNvPr name="Freeform 128" id="1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0AFDB"/>
            </a:solidFill>
          </p:spPr>
        </p:sp>
        <p:sp>
          <p:nvSpPr>
            <p:cNvPr name="TextBox 129" id="1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30" id="130"/>
          <p:cNvSpPr/>
          <p:nvPr/>
        </p:nvSpPr>
        <p:spPr>
          <a:xfrm flipH="false" flipV="false" rot="0">
            <a:off x="6417945" y="63437991"/>
            <a:ext cx="4278630" cy="3251759"/>
          </a:xfrm>
          <a:custGeom>
            <a:avLst/>
            <a:gdLst/>
            <a:ahLst/>
            <a:cxnLst/>
            <a:rect r="r" b="b" t="t" l="l"/>
            <a:pathLst>
              <a:path h="3251759" w="4278630">
                <a:moveTo>
                  <a:pt x="0" y="0"/>
                </a:moveTo>
                <a:lnTo>
                  <a:pt x="4278630" y="0"/>
                </a:lnTo>
                <a:lnTo>
                  <a:pt x="4278630" y="3251758"/>
                </a:lnTo>
                <a:lnTo>
                  <a:pt x="0" y="325175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7999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1" id="131"/>
          <p:cNvGrpSpPr/>
          <p:nvPr/>
        </p:nvGrpSpPr>
        <p:grpSpPr>
          <a:xfrm rot="0">
            <a:off x="-13621" y="60696351"/>
            <a:ext cx="10710196" cy="5996208"/>
            <a:chOff x="0" y="0"/>
            <a:chExt cx="2712783" cy="1518778"/>
          </a:xfrm>
        </p:grpSpPr>
        <p:sp>
          <p:nvSpPr>
            <p:cNvPr name="Freeform 132" id="132"/>
            <p:cNvSpPr/>
            <p:nvPr/>
          </p:nvSpPr>
          <p:spPr>
            <a:xfrm flipH="false" flipV="false" rot="0">
              <a:off x="0" y="0"/>
              <a:ext cx="2712783" cy="1518778"/>
            </a:xfrm>
            <a:custGeom>
              <a:avLst/>
              <a:gdLst/>
              <a:ahLst/>
              <a:cxnLst/>
              <a:rect r="r" b="b" t="t" l="l"/>
              <a:pathLst>
                <a:path h="1518778" w="2712783">
                  <a:moveTo>
                    <a:pt x="0" y="0"/>
                  </a:moveTo>
                  <a:lnTo>
                    <a:pt x="2712783" y="0"/>
                  </a:lnTo>
                  <a:lnTo>
                    <a:pt x="2712783" y="1518778"/>
                  </a:lnTo>
                  <a:lnTo>
                    <a:pt x="0" y="1518778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33" id="133"/>
            <p:cNvSpPr txBox="true"/>
            <p:nvPr/>
          </p:nvSpPr>
          <p:spPr>
            <a:xfrm>
              <a:off x="0" y="-38100"/>
              <a:ext cx="2712783" cy="155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34" id="134"/>
          <p:cNvGrpSpPr/>
          <p:nvPr/>
        </p:nvGrpSpPr>
        <p:grpSpPr>
          <a:xfrm rot="0">
            <a:off x="-934741" y="66500158"/>
            <a:ext cx="10710196" cy="5996208"/>
            <a:chOff x="0" y="0"/>
            <a:chExt cx="2712783" cy="1518778"/>
          </a:xfrm>
        </p:grpSpPr>
        <p:sp>
          <p:nvSpPr>
            <p:cNvPr name="Freeform 135" id="135"/>
            <p:cNvSpPr/>
            <p:nvPr/>
          </p:nvSpPr>
          <p:spPr>
            <a:xfrm flipH="false" flipV="false" rot="0">
              <a:off x="0" y="0"/>
              <a:ext cx="2712783" cy="1518778"/>
            </a:xfrm>
            <a:custGeom>
              <a:avLst/>
              <a:gdLst/>
              <a:ahLst/>
              <a:cxnLst/>
              <a:rect r="r" b="b" t="t" l="l"/>
              <a:pathLst>
                <a:path h="1518778" w="2712783">
                  <a:moveTo>
                    <a:pt x="0" y="0"/>
                  </a:moveTo>
                  <a:lnTo>
                    <a:pt x="2712783" y="0"/>
                  </a:lnTo>
                  <a:lnTo>
                    <a:pt x="2712783" y="1518778"/>
                  </a:lnTo>
                  <a:lnTo>
                    <a:pt x="0" y="1518778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136" id="136"/>
            <p:cNvSpPr txBox="true"/>
            <p:nvPr/>
          </p:nvSpPr>
          <p:spPr>
            <a:xfrm>
              <a:off x="0" y="-38100"/>
              <a:ext cx="2712783" cy="155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37" id="137"/>
          <p:cNvSpPr/>
          <p:nvPr/>
        </p:nvSpPr>
        <p:spPr>
          <a:xfrm flipH="false" flipV="false" rot="0">
            <a:off x="84973" y="60696351"/>
            <a:ext cx="5058619" cy="5996208"/>
          </a:xfrm>
          <a:custGeom>
            <a:avLst/>
            <a:gdLst/>
            <a:ahLst/>
            <a:cxnLst/>
            <a:rect r="r" b="b" t="t" l="l"/>
            <a:pathLst>
              <a:path h="5996208" w="5058619">
                <a:moveTo>
                  <a:pt x="0" y="0"/>
                </a:moveTo>
                <a:lnTo>
                  <a:pt x="5058619" y="0"/>
                </a:lnTo>
                <a:lnTo>
                  <a:pt x="5058619" y="5996208"/>
                </a:lnTo>
                <a:lnTo>
                  <a:pt x="0" y="599620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8" id="138"/>
          <p:cNvGrpSpPr/>
          <p:nvPr/>
        </p:nvGrpSpPr>
        <p:grpSpPr>
          <a:xfrm rot="0">
            <a:off x="2919351" y="62130361"/>
            <a:ext cx="4800172" cy="2358649"/>
            <a:chOff x="0" y="0"/>
            <a:chExt cx="1215835" cy="597422"/>
          </a:xfrm>
        </p:grpSpPr>
        <p:sp>
          <p:nvSpPr>
            <p:cNvPr name="Freeform 139" id="139"/>
            <p:cNvSpPr/>
            <p:nvPr/>
          </p:nvSpPr>
          <p:spPr>
            <a:xfrm flipH="false" flipV="false" rot="0">
              <a:off x="0" y="0"/>
              <a:ext cx="1215835" cy="597422"/>
            </a:xfrm>
            <a:custGeom>
              <a:avLst/>
              <a:gdLst/>
              <a:ahLst/>
              <a:cxnLst/>
              <a:rect r="r" b="b" t="t" l="l"/>
              <a:pathLst>
                <a:path h="597422" w="1215835">
                  <a:moveTo>
                    <a:pt x="9677" y="0"/>
                  </a:moveTo>
                  <a:lnTo>
                    <a:pt x="1206158" y="0"/>
                  </a:lnTo>
                  <a:cubicBezTo>
                    <a:pt x="1208724" y="0"/>
                    <a:pt x="1211186" y="1020"/>
                    <a:pt x="1213000" y="2834"/>
                  </a:cubicBezTo>
                  <a:cubicBezTo>
                    <a:pt x="1214815" y="4649"/>
                    <a:pt x="1215835" y="7111"/>
                    <a:pt x="1215835" y="9677"/>
                  </a:cubicBezTo>
                  <a:lnTo>
                    <a:pt x="1215835" y="587745"/>
                  </a:lnTo>
                  <a:cubicBezTo>
                    <a:pt x="1215835" y="590311"/>
                    <a:pt x="1214815" y="592773"/>
                    <a:pt x="1213000" y="594587"/>
                  </a:cubicBezTo>
                  <a:cubicBezTo>
                    <a:pt x="1211186" y="596402"/>
                    <a:pt x="1208724" y="597422"/>
                    <a:pt x="1206158" y="597422"/>
                  </a:cubicBezTo>
                  <a:lnTo>
                    <a:pt x="9677" y="597422"/>
                  </a:lnTo>
                  <a:cubicBezTo>
                    <a:pt x="7111" y="597422"/>
                    <a:pt x="4649" y="596402"/>
                    <a:pt x="2834" y="594587"/>
                  </a:cubicBezTo>
                  <a:cubicBezTo>
                    <a:pt x="1020" y="592773"/>
                    <a:pt x="0" y="590311"/>
                    <a:pt x="0" y="587745"/>
                  </a:cubicBezTo>
                  <a:lnTo>
                    <a:pt x="0" y="9677"/>
                  </a:lnTo>
                  <a:cubicBezTo>
                    <a:pt x="0" y="7111"/>
                    <a:pt x="1020" y="4649"/>
                    <a:pt x="2834" y="2834"/>
                  </a:cubicBezTo>
                  <a:cubicBezTo>
                    <a:pt x="4649" y="1020"/>
                    <a:pt x="7111" y="0"/>
                    <a:pt x="96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0" id="140"/>
            <p:cNvSpPr txBox="true"/>
            <p:nvPr/>
          </p:nvSpPr>
          <p:spPr>
            <a:xfrm>
              <a:off x="0" y="-38100"/>
              <a:ext cx="1215835" cy="635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41" id="141"/>
          <p:cNvGrpSpPr/>
          <p:nvPr/>
        </p:nvGrpSpPr>
        <p:grpSpPr>
          <a:xfrm rot="0">
            <a:off x="1998231" y="67934168"/>
            <a:ext cx="4800172" cy="2358649"/>
            <a:chOff x="0" y="0"/>
            <a:chExt cx="1215835" cy="597422"/>
          </a:xfrm>
        </p:grpSpPr>
        <p:sp>
          <p:nvSpPr>
            <p:cNvPr name="Freeform 142" id="142"/>
            <p:cNvSpPr/>
            <p:nvPr/>
          </p:nvSpPr>
          <p:spPr>
            <a:xfrm flipH="false" flipV="false" rot="0">
              <a:off x="0" y="0"/>
              <a:ext cx="1215835" cy="597422"/>
            </a:xfrm>
            <a:custGeom>
              <a:avLst/>
              <a:gdLst/>
              <a:ahLst/>
              <a:cxnLst/>
              <a:rect r="r" b="b" t="t" l="l"/>
              <a:pathLst>
                <a:path h="597422" w="1215835">
                  <a:moveTo>
                    <a:pt x="9677" y="0"/>
                  </a:moveTo>
                  <a:lnTo>
                    <a:pt x="1206158" y="0"/>
                  </a:lnTo>
                  <a:cubicBezTo>
                    <a:pt x="1208724" y="0"/>
                    <a:pt x="1211186" y="1020"/>
                    <a:pt x="1213000" y="2834"/>
                  </a:cubicBezTo>
                  <a:cubicBezTo>
                    <a:pt x="1214815" y="4649"/>
                    <a:pt x="1215835" y="7111"/>
                    <a:pt x="1215835" y="9677"/>
                  </a:cubicBezTo>
                  <a:lnTo>
                    <a:pt x="1215835" y="587745"/>
                  </a:lnTo>
                  <a:cubicBezTo>
                    <a:pt x="1215835" y="590311"/>
                    <a:pt x="1214815" y="592773"/>
                    <a:pt x="1213000" y="594587"/>
                  </a:cubicBezTo>
                  <a:cubicBezTo>
                    <a:pt x="1211186" y="596402"/>
                    <a:pt x="1208724" y="597422"/>
                    <a:pt x="1206158" y="597422"/>
                  </a:cubicBezTo>
                  <a:lnTo>
                    <a:pt x="9677" y="597422"/>
                  </a:lnTo>
                  <a:cubicBezTo>
                    <a:pt x="7111" y="597422"/>
                    <a:pt x="4649" y="596402"/>
                    <a:pt x="2834" y="594587"/>
                  </a:cubicBezTo>
                  <a:cubicBezTo>
                    <a:pt x="1020" y="592773"/>
                    <a:pt x="0" y="590311"/>
                    <a:pt x="0" y="587745"/>
                  </a:cubicBezTo>
                  <a:lnTo>
                    <a:pt x="0" y="9677"/>
                  </a:lnTo>
                  <a:cubicBezTo>
                    <a:pt x="0" y="7111"/>
                    <a:pt x="1020" y="4649"/>
                    <a:pt x="2834" y="2834"/>
                  </a:cubicBezTo>
                  <a:cubicBezTo>
                    <a:pt x="4649" y="1020"/>
                    <a:pt x="7111" y="0"/>
                    <a:pt x="96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3" id="143"/>
            <p:cNvSpPr txBox="true"/>
            <p:nvPr/>
          </p:nvSpPr>
          <p:spPr>
            <a:xfrm>
              <a:off x="0" y="-38100"/>
              <a:ext cx="1215835" cy="6355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44" id="144"/>
          <p:cNvGrpSpPr/>
          <p:nvPr/>
        </p:nvGrpSpPr>
        <p:grpSpPr>
          <a:xfrm rot="0">
            <a:off x="2954133" y="62162020"/>
            <a:ext cx="4730608" cy="2295332"/>
            <a:chOff x="0" y="0"/>
            <a:chExt cx="1198215" cy="581384"/>
          </a:xfrm>
        </p:grpSpPr>
        <p:sp>
          <p:nvSpPr>
            <p:cNvPr name="Freeform 145" id="145"/>
            <p:cNvSpPr/>
            <p:nvPr/>
          </p:nvSpPr>
          <p:spPr>
            <a:xfrm flipH="false" flipV="false" rot="0">
              <a:off x="0" y="0"/>
              <a:ext cx="1198215" cy="581384"/>
            </a:xfrm>
            <a:custGeom>
              <a:avLst/>
              <a:gdLst/>
              <a:ahLst/>
              <a:cxnLst/>
              <a:rect r="r" b="b" t="t" l="l"/>
              <a:pathLst>
                <a:path h="581384" w="1198215">
                  <a:moveTo>
                    <a:pt x="9819" y="0"/>
                  </a:moveTo>
                  <a:lnTo>
                    <a:pt x="1188395" y="0"/>
                  </a:lnTo>
                  <a:cubicBezTo>
                    <a:pt x="1193819" y="0"/>
                    <a:pt x="1198215" y="4396"/>
                    <a:pt x="1198215" y="9819"/>
                  </a:cubicBezTo>
                  <a:lnTo>
                    <a:pt x="1198215" y="571565"/>
                  </a:lnTo>
                  <a:cubicBezTo>
                    <a:pt x="1198215" y="574169"/>
                    <a:pt x="1197180" y="576667"/>
                    <a:pt x="1195339" y="578508"/>
                  </a:cubicBezTo>
                  <a:cubicBezTo>
                    <a:pt x="1193497" y="580350"/>
                    <a:pt x="1191000" y="581384"/>
                    <a:pt x="1188395" y="581384"/>
                  </a:cubicBezTo>
                  <a:lnTo>
                    <a:pt x="9819" y="581384"/>
                  </a:lnTo>
                  <a:cubicBezTo>
                    <a:pt x="7215" y="581384"/>
                    <a:pt x="4718" y="580350"/>
                    <a:pt x="2876" y="578508"/>
                  </a:cubicBezTo>
                  <a:cubicBezTo>
                    <a:pt x="1035" y="576667"/>
                    <a:pt x="0" y="574169"/>
                    <a:pt x="0" y="571565"/>
                  </a:cubicBezTo>
                  <a:lnTo>
                    <a:pt x="0" y="9819"/>
                  </a:lnTo>
                  <a:cubicBezTo>
                    <a:pt x="0" y="7215"/>
                    <a:pt x="1035" y="4718"/>
                    <a:pt x="2876" y="2876"/>
                  </a:cubicBezTo>
                  <a:cubicBezTo>
                    <a:pt x="4718" y="1035"/>
                    <a:pt x="7215" y="0"/>
                    <a:pt x="9819" y="0"/>
                  </a:cubicBezTo>
                  <a:close/>
                </a:path>
              </a:pathLst>
            </a:custGeom>
            <a:solidFill>
              <a:srgbClr val="CFE8ED"/>
            </a:solidFill>
          </p:spPr>
        </p:sp>
        <p:sp>
          <p:nvSpPr>
            <p:cNvPr name="TextBox 146" id="146"/>
            <p:cNvSpPr txBox="true"/>
            <p:nvPr/>
          </p:nvSpPr>
          <p:spPr>
            <a:xfrm>
              <a:off x="0" y="-38100"/>
              <a:ext cx="1198215" cy="619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47" id="147"/>
          <p:cNvGrpSpPr/>
          <p:nvPr/>
        </p:nvGrpSpPr>
        <p:grpSpPr>
          <a:xfrm rot="0">
            <a:off x="3116811" y="62299937"/>
            <a:ext cx="4405252" cy="538827"/>
            <a:chOff x="0" y="0"/>
            <a:chExt cx="1115805" cy="136479"/>
          </a:xfrm>
        </p:grpSpPr>
        <p:sp>
          <p:nvSpPr>
            <p:cNvPr name="Freeform 148" id="148"/>
            <p:cNvSpPr/>
            <p:nvPr/>
          </p:nvSpPr>
          <p:spPr>
            <a:xfrm flipH="false" flipV="false" rot="0">
              <a:off x="0" y="0"/>
              <a:ext cx="1115805" cy="136479"/>
            </a:xfrm>
            <a:custGeom>
              <a:avLst/>
              <a:gdLst/>
              <a:ahLst/>
              <a:cxnLst/>
              <a:rect r="r" b="b" t="t" l="l"/>
              <a:pathLst>
                <a:path h="136479" w="1115805">
                  <a:moveTo>
                    <a:pt x="0" y="0"/>
                  </a:moveTo>
                  <a:lnTo>
                    <a:pt x="1115805" y="0"/>
                  </a:lnTo>
                  <a:lnTo>
                    <a:pt x="1115805" y="136479"/>
                  </a:lnTo>
                  <a:lnTo>
                    <a:pt x="0" y="1364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9" id="149"/>
            <p:cNvSpPr txBox="true"/>
            <p:nvPr/>
          </p:nvSpPr>
          <p:spPr>
            <a:xfrm>
              <a:off x="0" y="-38100"/>
              <a:ext cx="1115805" cy="174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50" id="150"/>
          <p:cNvGrpSpPr/>
          <p:nvPr/>
        </p:nvGrpSpPr>
        <p:grpSpPr>
          <a:xfrm rot="0">
            <a:off x="3111520" y="62807535"/>
            <a:ext cx="4405252" cy="1445006"/>
            <a:chOff x="0" y="0"/>
            <a:chExt cx="1115805" cy="366005"/>
          </a:xfrm>
        </p:grpSpPr>
        <p:sp>
          <p:nvSpPr>
            <p:cNvPr name="Freeform 151" id="151"/>
            <p:cNvSpPr/>
            <p:nvPr/>
          </p:nvSpPr>
          <p:spPr>
            <a:xfrm flipH="false" flipV="false" rot="0">
              <a:off x="0" y="0"/>
              <a:ext cx="1115805" cy="366005"/>
            </a:xfrm>
            <a:custGeom>
              <a:avLst/>
              <a:gdLst/>
              <a:ahLst/>
              <a:cxnLst/>
              <a:rect r="r" b="b" t="t" l="l"/>
              <a:pathLst>
                <a:path h="366005" w="1115805">
                  <a:moveTo>
                    <a:pt x="0" y="0"/>
                  </a:moveTo>
                  <a:lnTo>
                    <a:pt x="1115805" y="0"/>
                  </a:lnTo>
                  <a:lnTo>
                    <a:pt x="1115805" y="366005"/>
                  </a:lnTo>
                  <a:lnTo>
                    <a:pt x="0" y="3660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2" id="152"/>
            <p:cNvSpPr txBox="true"/>
            <p:nvPr/>
          </p:nvSpPr>
          <p:spPr>
            <a:xfrm>
              <a:off x="0" y="-38100"/>
              <a:ext cx="1115805" cy="404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153" id="153"/>
          <p:cNvSpPr txBox="true"/>
          <p:nvPr/>
        </p:nvSpPr>
        <p:spPr>
          <a:xfrm rot="0">
            <a:off x="3576141" y="62403345"/>
            <a:ext cx="1262031" cy="244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1"/>
              </a:lnSpc>
            </a:pPr>
            <a:r>
              <a:rPr lang="en-US" sz="1299" spc="94">
                <a:solidFill>
                  <a:srgbClr val="6C6A6A"/>
                </a:solidFill>
                <a:latin typeface="210 빛글"/>
                <a:ea typeface="210 빛글"/>
                <a:cs typeface="210 빛글"/>
                <a:sym typeface="210 빛글"/>
              </a:rPr>
              <a:t>Numbero</a:t>
            </a:r>
          </a:p>
        </p:txBody>
      </p:sp>
      <p:sp>
        <p:nvSpPr>
          <p:cNvPr name="AutoShape 154" id="154"/>
          <p:cNvSpPr/>
          <p:nvPr/>
        </p:nvSpPr>
        <p:spPr>
          <a:xfrm>
            <a:off x="4678642" y="62578875"/>
            <a:ext cx="1341828" cy="0"/>
          </a:xfrm>
          <a:prstGeom prst="line">
            <a:avLst/>
          </a:prstGeom>
          <a:ln cap="flat" w="952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5" id="155"/>
          <p:cNvGrpSpPr/>
          <p:nvPr/>
        </p:nvGrpSpPr>
        <p:grpSpPr>
          <a:xfrm rot="0">
            <a:off x="5926088" y="62483579"/>
            <a:ext cx="67260" cy="67260"/>
            <a:chOff x="0" y="0"/>
            <a:chExt cx="89680" cy="89680"/>
          </a:xfrm>
        </p:grpSpPr>
        <p:grpSp>
          <p:nvGrpSpPr>
            <p:cNvPr name="Group 156" id="156"/>
            <p:cNvGrpSpPr/>
            <p:nvPr/>
          </p:nvGrpSpPr>
          <p:grpSpPr>
            <a:xfrm rot="0">
              <a:off x="0" y="0"/>
              <a:ext cx="70352" cy="70352"/>
              <a:chOff x="0" y="0"/>
              <a:chExt cx="812800" cy="812800"/>
            </a:xfrm>
          </p:grpSpPr>
          <p:sp>
            <p:nvSpPr>
              <p:cNvPr name="Freeform 157" id="1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CCCCCC"/>
                </a:solidFill>
                <a:prstDash val="solid"/>
                <a:miter/>
              </a:ln>
            </p:spPr>
          </p:sp>
          <p:sp>
            <p:nvSpPr>
              <p:cNvPr name="TextBox 158" id="15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sp>
          <p:nvSpPr>
            <p:cNvPr name="AutoShape 159" id="159"/>
            <p:cNvSpPr/>
            <p:nvPr/>
          </p:nvSpPr>
          <p:spPr>
            <a:xfrm>
              <a:off x="55513" y="55513"/>
              <a:ext cx="29677" cy="29677"/>
            </a:xfrm>
            <a:prstGeom prst="line">
              <a:avLst/>
            </a:prstGeom>
            <a:ln cap="flat" w="12700">
              <a:solidFill>
                <a:srgbClr val="CCCCC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60" id="160"/>
          <p:cNvSpPr/>
          <p:nvPr/>
        </p:nvSpPr>
        <p:spPr>
          <a:xfrm flipH="false" flipV="false" rot="0">
            <a:off x="6986621" y="62459365"/>
            <a:ext cx="49973" cy="48428"/>
          </a:xfrm>
          <a:custGeom>
            <a:avLst/>
            <a:gdLst/>
            <a:ahLst/>
            <a:cxnLst/>
            <a:rect r="r" b="b" t="t" l="l"/>
            <a:pathLst>
              <a:path h="48428" w="49973">
                <a:moveTo>
                  <a:pt x="0" y="0"/>
                </a:moveTo>
                <a:lnTo>
                  <a:pt x="49973" y="0"/>
                </a:lnTo>
                <a:lnTo>
                  <a:pt x="49973" y="48428"/>
                </a:lnTo>
                <a:lnTo>
                  <a:pt x="0" y="4842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1" id="161"/>
          <p:cNvSpPr/>
          <p:nvPr/>
        </p:nvSpPr>
        <p:spPr>
          <a:xfrm flipH="false" flipV="false" rot="0">
            <a:off x="6065501" y="68263172"/>
            <a:ext cx="49973" cy="48428"/>
          </a:xfrm>
          <a:custGeom>
            <a:avLst/>
            <a:gdLst/>
            <a:ahLst/>
            <a:cxnLst/>
            <a:rect r="r" b="b" t="t" l="l"/>
            <a:pathLst>
              <a:path h="48428" w="49973">
                <a:moveTo>
                  <a:pt x="0" y="0"/>
                </a:moveTo>
                <a:lnTo>
                  <a:pt x="49973" y="0"/>
                </a:lnTo>
                <a:lnTo>
                  <a:pt x="49973" y="48428"/>
                </a:lnTo>
                <a:lnTo>
                  <a:pt x="0" y="4842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2" id="162"/>
          <p:cNvSpPr/>
          <p:nvPr/>
        </p:nvSpPr>
        <p:spPr>
          <a:xfrm flipH="false" flipV="false" rot="0">
            <a:off x="4085755" y="63348873"/>
            <a:ext cx="2524639" cy="912026"/>
          </a:xfrm>
          <a:custGeom>
            <a:avLst/>
            <a:gdLst/>
            <a:ahLst/>
            <a:cxnLst/>
            <a:rect r="r" b="b" t="t" l="l"/>
            <a:pathLst>
              <a:path h="912026" w="2524639">
                <a:moveTo>
                  <a:pt x="0" y="0"/>
                </a:moveTo>
                <a:lnTo>
                  <a:pt x="2524639" y="0"/>
                </a:lnTo>
                <a:lnTo>
                  <a:pt x="2524639" y="912026"/>
                </a:lnTo>
                <a:lnTo>
                  <a:pt x="0" y="91202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  <p:sp>
        <p:nvSpPr>
          <p:cNvPr name="AutoShape 163" id="163"/>
          <p:cNvSpPr/>
          <p:nvPr/>
        </p:nvSpPr>
        <p:spPr>
          <a:xfrm>
            <a:off x="3117216" y="62872101"/>
            <a:ext cx="4404847" cy="0"/>
          </a:xfrm>
          <a:prstGeom prst="line">
            <a:avLst/>
          </a:prstGeom>
          <a:ln cap="flat" w="952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4" id="164"/>
          <p:cNvSpPr/>
          <p:nvPr/>
        </p:nvSpPr>
        <p:spPr>
          <a:xfrm flipH="false" flipV="false" rot="0">
            <a:off x="4706422" y="63264313"/>
            <a:ext cx="1226031" cy="45373"/>
          </a:xfrm>
          <a:custGeom>
            <a:avLst/>
            <a:gdLst/>
            <a:ahLst/>
            <a:cxnLst/>
            <a:rect r="r" b="b" t="t" l="l"/>
            <a:pathLst>
              <a:path h="45373" w="1226031">
                <a:moveTo>
                  <a:pt x="0" y="0"/>
                </a:moveTo>
                <a:lnTo>
                  <a:pt x="1226031" y="0"/>
                </a:lnTo>
                <a:lnTo>
                  <a:pt x="1226031" y="45373"/>
                </a:lnTo>
                <a:lnTo>
                  <a:pt x="0" y="4537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-1488" r="0" b="-1488"/>
            </a:stretch>
          </a:blipFill>
        </p:spPr>
      </p:sp>
      <p:grpSp>
        <p:nvGrpSpPr>
          <p:cNvPr name="Group 165" id="165"/>
          <p:cNvGrpSpPr/>
          <p:nvPr/>
        </p:nvGrpSpPr>
        <p:grpSpPr>
          <a:xfrm rot="0">
            <a:off x="8163432" y="62702593"/>
            <a:ext cx="1621648" cy="3575492"/>
            <a:chOff x="0" y="0"/>
            <a:chExt cx="410747" cy="905636"/>
          </a:xfrm>
        </p:grpSpPr>
        <p:sp>
          <p:nvSpPr>
            <p:cNvPr name="Freeform 166" id="166"/>
            <p:cNvSpPr/>
            <p:nvPr/>
          </p:nvSpPr>
          <p:spPr>
            <a:xfrm flipH="false" flipV="false" rot="0">
              <a:off x="0" y="0"/>
              <a:ext cx="410747" cy="905636"/>
            </a:xfrm>
            <a:custGeom>
              <a:avLst/>
              <a:gdLst/>
              <a:ahLst/>
              <a:cxnLst/>
              <a:rect r="r" b="b" t="t" l="l"/>
              <a:pathLst>
                <a:path h="905636" w="410747">
                  <a:moveTo>
                    <a:pt x="28645" y="0"/>
                  </a:moveTo>
                  <a:lnTo>
                    <a:pt x="382102" y="0"/>
                  </a:lnTo>
                  <a:cubicBezTo>
                    <a:pt x="389699" y="0"/>
                    <a:pt x="396985" y="3018"/>
                    <a:pt x="402357" y="8390"/>
                  </a:cubicBezTo>
                  <a:cubicBezTo>
                    <a:pt x="407729" y="13762"/>
                    <a:pt x="410747" y="21048"/>
                    <a:pt x="410747" y="28645"/>
                  </a:cubicBezTo>
                  <a:lnTo>
                    <a:pt x="410747" y="876991"/>
                  </a:lnTo>
                  <a:cubicBezTo>
                    <a:pt x="410747" y="884588"/>
                    <a:pt x="407729" y="891874"/>
                    <a:pt x="402357" y="897246"/>
                  </a:cubicBezTo>
                  <a:cubicBezTo>
                    <a:pt x="396985" y="902618"/>
                    <a:pt x="389699" y="905636"/>
                    <a:pt x="382102" y="905636"/>
                  </a:cubicBezTo>
                  <a:lnTo>
                    <a:pt x="28645" y="905636"/>
                  </a:lnTo>
                  <a:cubicBezTo>
                    <a:pt x="21048" y="905636"/>
                    <a:pt x="13762" y="902618"/>
                    <a:pt x="8390" y="897246"/>
                  </a:cubicBezTo>
                  <a:cubicBezTo>
                    <a:pt x="3018" y="891874"/>
                    <a:pt x="0" y="884588"/>
                    <a:pt x="0" y="876991"/>
                  </a:cubicBezTo>
                  <a:lnTo>
                    <a:pt x="0" y="28645"/>
                  </a:lnTo>
                  <a:cubicBezTo>
                    <a:pt x="0" y="21048"/>
                    <a:pt x="3018" y="13762"/>
                    <a:pt x="8390" y="8390"/>
                  </a:cubicBezTo>
                  <a:cubicBezTo>
                    <a:pt x="13762" y="3018"/>
                    <a:pt x="21048" y="0"/>
                    <a:pt x="28645" y="0"/>
                  </a:cubicBezTo>
                  <a:close/>
                </a:path>
              </a:pathLst>
            </a:custGeom>
            <a:solidFill>
              <a:srgbClr val="CFE8ED"/>
            </a:solidFill>
          </p:spPr>
        </p:sp>
        <p:sp>
          <p:nvSpPr>
            <p:cNvPr name="TextBox 167" id="167"/>
            <p:cNvSpPr txBox="true"/>
            <p:nvPr/>
          </p:nvSpPr>
          <p:spPr>
            <a:xfrm>
              <a:off x="0" y="-38100"/>
              <a:ext cx="410747" cy="94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68" id="168"/>
          <p:cNvGrpSpPr/>
          <p:nvPr/>
        </p:nvGrpSpPr>
        <p:grpSpPr>
          <a:xfrm rot="0">
            <a:off x="8163432" y="62668106"/>
            <a:ext cx="1679639" cy="3644466"/>
            <a:chOff x="0" y="0"/>
            <a:chExt cx="425435" cy="923106"/>
          </a:xfrm>
        </p:grpSpPr>
        <p:sp>
          <p:nvSpPr>
            <p:cNvPr name="Freeform 169" id="169"/>
            <p:cNvSpPr/>
            <p:nvPr/>
          </p:nvSpPr>
          <p:spPr>
            <a:xfrm flipH="false" flipV="false" rot="0">
              <a:off x="0" y="0"/>
              <a:ext cx="425435" cy="923106"/>
            </a:xfrm>
            <a:custGeom>
              <a:avLst/>
              <a:gdLst/>
              <a:ahLst/>
              <a:cxnLst/>
              <a:rect r="r" b="b" t="t" l="l"/>
              <a:pathLst>
                <a:path h="923106" w="425435">
                  <a:moveTo>
                    <a:pt x="27656" y="0"/>
                  </a:moveTo>
                  <a:lnTo>
                    <a:pt x="397780" y="0"/>
                  </a:lnTo>
                  <a:cubicBezTo>
                    <a:pt x="405115" y="0"/>
                    <a:pt x="412149" y="2914"/>
                    <a:pt x="417335" y="8100"/>
                  </a:cubicBezTo>
                  <a:cubicBezTo>
                    <a:pt x="422522" y="13287"/>
                    <a:pt x="425435" y="20321"/>
                    <a:pt x="425435" y="27656"/>
                  </a:cubicBezTo>
                  <a:lnTo>
                    <a:pt x="425435" y="895450"/>
                  </a:lnTo>
                  <a:cubicBezTo>
                    <a:pt x="425435" y="902785"/>
                    <a:pt x="422522" y="909820"/>
                    <a:pt x="417335" y="915006"/>
                  </a:cubicBezTo>
                  <a:cubicBezTo>
                    <a:pt x="412149" y="920192"/>
                    <a:pt x="405115" y="923106"/>
                    <a:pt x="397780" y="923106"/>
                  </a:cubicBezTo>
                  <a:lnTo>
                    <a:pt x="27656" y="923106"/>
                  </a:lnTo>
                  <a:cubicBezTo>
                    <a:pt x="20321" y="923106"/>
                    <a:pt x="13287" y="920192"/>
                    <a:pt x="8100" y="915006"/>
                  </a:cubicBezTo>
                  <a:cubicBezTo>
                    <a:pt x="2914" y="909820"/>
                    <a:pt x="0" y="902785"/>
                    <a:pt x="0" y="895450"/>
                  </a:cubicBezTo>
                  <a:lnTo>
                    <a:pt x="0" y="27656"/>
                  </a:lnTo>
                  <a:cubicBezTo>
                    <a:pt x="0" y="20321"/>
                    <a:pt x="2914" y="13287"/>
                    <a:pt x="8100" y="8100"/>
                  </a:cubicBezTo>
                  <a:cubicBezTo>
                    <a:pt x="13287" y="2914"/>
                    <a:pt x="20321" y="0"/>
                    <a:pt x="276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0" id="170"/>
            <p:cNvSpPr txBox="true"/>
            <p:nvPr/>
          </p:nvSpPr>
          <p:spPr>
            <a:xfrm>
              <a:off x="0" y="-38100"/>
              <a:ext cx="425435" cy="961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AutoShape 171" id="171"/>
          <p:cNvSpPr/>
          <p:nvPr/>
        </p:nvSpPr>
        <p:spPr>
          <a:xfrm>
            <a:off x="8304403" y="63250025"/>
            <a:ext cx="1362925" cy="0"/>
          </a:xfrm>
          <a:prstGeom prst="line">
            <a:avLst/>
          </a:prstGeom>
          <a:ln cap="flat" w="952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2" id="172"/>
          <p:cNvGrpSpPr/>
          <p:nvPr/>
        </p:nvGrpSpPr>
        <p:grpSpPr>
          <a:xfrm rot="0">
            <a:off x="1441288" y="64000814"/>
            <a:ext cx="1975651" cy="2514237"/>
            <a:chOff x="0" y="0"/>
            <a:chExt cx="500412" cy="636831"/>
          </a:xfrm>
        </p:grpSpPr>
        <p:sp>
          <p:nvSpPr>
            <p:cNvPr name="Freeform 173" id="173"/>
            <p:cNvSpPr/>
            <p:nvPr/>
          </p:nvSpPr>
          <p:spPr>
            <a:xfrm flipH="false" flipV="false" rot="0">
              <a:off x="0" y="0"/>
              <a:ext cx="500412" cy="636831"/>
            </a:xfrm>
            <a:custGeom>
              <a:avLst/>
              <a:gdLst/>
              <a:ahLst/>
              <a:cxnLst/>
              <a:rect r="r" b="b" t="t" l="l"/>
              <a:pathLst>
                <a:path h="636831" w="500412">
                  <a:moveTo>
                    <a:pt x="23512" y="0"/>
                  </a:moveTo>
                  <a:lnTo>
                    <a:pt x="476900" y="0"/>
                  </a:lnTo>
                  <a:cubicBezTo>
                    <a:pt x="483136" y="0"/>
                    <a:pt x="489116" y="2477"/>
                    <a:pt x="493526" y="6887"/>
                  </a:cubicBezTo>
                  <a:cubicBezTo>
                    <a:pt x="497935" y="11296"/>
                    <a:pt x="500412" y="17276"/>
                    <a:pt x="500412" y="23512"/>
                  </a:cubicBezTo>
                  <a:lnTo>
                    <a:pt x="500412" y="613319"/>
                  </a:lnTo>
                  <a:cubicBezTo>
                    <a:pt x="500412" y="626304"/>
                    <a:pt x="489886" y="636831"/>
                    <a:pt x="476900" y="636831"/>
                  </a:cubicBezTo>
                  <a:lnTo>
                    <a:pt x="23512" y="636831"/>
                  </a:lnTo>
                  <a:cubicBezTo>
                    <a:pt x="17276" y="636831"/>
                    <a:pt x="11296" y="634354"/>
                    <a:pt x="6887" y="629944"/>
                  </a:cubicBezTo>
                  <a:cubicBezTo>
                    <a:pt x="2477" y="625535"/>
                    <a:pt x="0" y="619554"/>
                    <a:pt x="0" y="613319"/>
                  </a:cubicBezTo>
                  <a:lnTo>
                    <a:pt x="0" y="23512"/>
                  </a:lnTo>
                  <a:cubicBezTo>
                    <a:pt x="0" y="17276"/>
                    <a:pt x="2477" y="11296"/>
                    <a:pt x="6887" y="6887"/>
                  </a:cubicBezTo>
                  <a:cubicBezTo>
                    <a:pt x="11296" y="2477"/>
                    <a:pt x="17276" y="0"/>
                    <a:pt x="235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4" id="174"/>
            <p:cNvSpPr txBox="true"/>
            <p:nvPr/>
          </p:nvSpPr>
          <p:spPr>
            <a:xfrm>
              <a:off x="0" y="-38100"/>
              <a:ext cx="500412" cy="674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75" id="175"/>
          <p:cNvGrpSpPr/>
          <p:nvPr/>
        </p:nvGrpSpPr>
        <p:grpSpPr>
          <a:xfrm rot="0">
            <a:off x="1475231" y="64040414"/>
            <a:ext cx="1903926" cy="2440694"/>
            <a:chOff x="0" y="0"/>
            <a:chExt cx="482245" cy="618203"/>
          </a:xfrm>
        </p:grpSpPr>
        <p:sp>
          <p:nvSpPr>
            <p:cNvPr name="Freeform 176" id="176"/>
            <p:cNvSpPr/>
            <p:nvPr/>
          </p:nvSpPr>
          <p:spPr>
            <a:xfrm flipH="false" flipV="false" rot="0">
              <a:off x="0" y="0"/>
              <a:ext cx="482245" cy="618203"/>
            </a:xfrm>
            <a:custGeom>
              <a:avLst/>
              <a:gdLst/>
              <a:ahLst/>
              <a:cxnLst/>
              <a:rect r="r" b="b" t="t" l="l"/>
              <a:pathLst>
                <a:path h="618203" w="482245">
                  <a:moveTo>
                    <a:pt x="24398" y="0"/>
                  </a:moveTo>
                  <a:lnTo>
                    <a:pt x="457847" y="0"/>
                  </a:lnTo>
                  <a:cubicBezTo>
                    <a:pt x="464318" y="0"/>
                    <a:pt x="470524" y="2570"/>
                    <a:pt x="475099" y="7146"/>
                  </a:cubicBezTo>
                  <a:cubicBezTo>
                    <a:pt x="479675" y="11721"/>
                    <a:pt x="482245" y="17927"/>
                    <a:pt x="482245" y="24398"/>
                  </a:cubicBezTo>
                  <a:lnTo>
                    <a:pt x="482245" y="593805"/>
                  </a:lnTo>
                  <a:cubicBezTo>
                    <a:pt x="482245" y="600276"/>
                    <a:pt x="479675" y="606481"/>
                    <a:pt x="475099" y="611057"/>
                  </a:cubicBezTo>
                  <a:cubicBezTo>
                    <a:pt x="470524" y="615632"/>
                    <a:pt x="464318" y="618203"/>
                    <a:pt x="457847" y="618203"/>
                  </a:cubicBezTo>
                  <a:lnTo>
                    <a:pt x="24398" y="618203"/>
                  </a:lnTo>
                  <a:cubicBezTo>
                    <a:pt x="10923" y="618203"/>
                    <a:pt x="0" y="607280"/>
                    <a:pt x="0" y="593805"/>
                  </a:cubicBezTo>
                  <a:lnTo>
                    <a:pt x="0" y="24398"/>
                  </a:lnTo>
                  <a:cubicBezTo>
                    <a:pt x="0" y="17927"/>
                    <a:pt x="2570" y="11721"/>
                    <a:pt x="7146" y="7146"/>
                  </a:cubicBezTo>
                  <a:cubicBezTo>
                    <a:pt x="11721" y="2570"/>
                    <a:pt x="17927" y="0"/>
                    <a:pt x="24398" y="0"/>
                  </a:cubicBezTo>
                  <a:close/>
                </a:path>
              </a:pathLst>
            </a:custGeom>
            <a:solidFill>
              <a:srgbClr val="CFE8ED"/>
            </a:solidFill>
          </p:spPr>
        </p:sp>
        <p:sp>
          <p:nvSpPr>
            <p:cNvPr name="TextBox 177" id="177"/>
            <p:cNvSpPr txBox="true"/>
            <p:nvPr/>
          </p:nvSpPr>
          <p:spPr>
            <a:xfrm>
              <a:off x="0" y="-38100"/>
              <a:ext cx="482245" cy="65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78" id="178"/>
          <p:cNvGrpSpPr/>
          <p:nvPr/>
        </p:nvGrpSpPr>
        <p:grpSpPr>
          <a:xfrm rot="0">
            <a:off x="1612877" y="64183681"/>
            <a:ext cx="1628635" cy="2124319"/>
            <a:chOff x="0" y="0"/>
            <a:chExt cx="412517" cy="538068"/>
          </a:xfrm>
        </p:grpSpPr>
        <p:sp>
          <p:nvSpPr>
            <p:cNvPr name="Freeform 179" id="179"/>
            <p:cNvSpPr/>
            <p:nvPr/>
          </p:nvSpPr>
          <p:spPr>
            <a:xfrm flipH="false" flipV="false" rot="0">
              <a:off x="0" y="0"/>
              <a:ext cx="412517" cy="538068"/>
            </a:xfrm>
            <a:custGeom>
              <a:avLst/>
              <a:gdLst/>
              <a:ahLst/>
              <a:cxnLst/>
              <a:rect r="r" b="b" t="t" l="l"/>
              <a:pathLst>
                <a:path h="538068" w="412517">
                  <a:moveTo>
                    <a:pt x="0" y="0"/>
                  </a:moveTo>
                  <a:lnTo>
                    <a:pt x="412517" y="0"/>
                  </a:lnTo>
                  <a:lnTo>
                    <a:pt x="412517" y="538068"/>
                  </a:lnTo>
                  <a:lnTo>
                    <a:pt x="0" y="5380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0" id="180"/>
            <p:cNvSpPr txBox="true"/>
            <p:nvPr/>
          </p:nvSpPr>
          <p:spPr>
            <a:xfrm>
              <a:off x="0" y="-38100"/>
              <a:ext cx="412517" cy="57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AutoShape 181" id="181"/>
          <p:cNvSpPr/>
          <p:nvPr/>
        </p:nvSpPr>
        <p:spPr>
          <a:xfrm>
            <a:off x="1612877" y="64484248"/>
            <a:ext cx="1628635" cy="0"/>
          </a:xfrm>
          <a:prstGeom prst="line">
            <a:avLst/>
          </a:prstGeom>
          <a:ln cap="flat" w="952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2" id="182"/>
          <p:cNvSpPr/>
          <p:nvPr/>
        </p:nvSpPr>
        <p:spPr>
          <a:xfrm flipH="false" flipV="false" rot="0">
            <a:off x="2992233" y="64252541"/>
            <a:ext cx="212499" cy="167878"/>
          </a:xfrm>
          <a:custGeom>
            <a:avLst/>
            <a:gdLst/>
            <a:ahLst/>
            <a:cxnLst/>
            <a:rect r="r" b="b" t="t" l="l"/>
            <a:pathLst>
              <a:path h="167878" w="212499">
                <a:moveTo>
                  <a:pt x="0" y="0"/>
                </a:moveTo>
                <a:lnTo>
                  <a:pt x="212499" y="0"/>
                </a:lnTo>
                <a:lnTo>
                  <a:pt x="212499" y="167878"/>
                </a:lnTo>
                <a:lnTo>
                  <a:pt x="0" y="167878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-1263"/>
            </a:stretch>
          </a:blipFill>
        </p:spPr>
      </p:sp>
      <p:sp>
        <p:nvSpPr>
          <p:cNvPr name="Freeform 183" id="183"/>
          <p:cNvSpPr/>
          <p:nvPr/>
        </p:nvSpPr>
        <p:spPr>
          <a:xfrm flipH="false" flipV="false" rot="0">
            <a:off x="2832967" y="64269256"/>
            <a:ext cx="133722" cy="151164"/>
          </a:xfrm>
          <a:custGeom>
            <a:avLst/>
            <a:gdLst/>
            <a:ahLst/>
            <a:cxnLst/>
            <a:rect r="r" b="b" t="t" l="l"/>
            <a:pathLst>
              <a:path h="151164" w="133722">
                <a:moveTo>
                  <a:pt x="0" y="0"/>
                </a:moveTo>
                <a:lnTo>
                  <a:pt x="133722" y="0"/>
                </a:lnTo>
                <a:lnTo>
                  <a:pt x="133722" y="151163"/>
                </a:lnTo>
                <a:lnTo>
                  <a:pt x="0" y="151163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Freeform 184" id="184"/>
          <p:cNvSpPr/>
          <p:nvPr/>
        </p:nvSpPr>
        <p:spPr>
          <a:xfrm flipH="false" flipV="false" rot="0">
            <a:off x="1709400" y="64803335"/>
            <a:ext cx="1439428" cy="1504665"/>
          </a:xfrm>
          <a:custGeom>
            <a:avLst/>
            <a:gdLst/>
            <a:ahLst/>
            <a:cxnLst/>
            <a:rect r="r" b="b" t="t" l="l"/>
            <a:pathLst>
              <a:path h="1504665" w="1439428">
                <a:moveTo>
                  <a:pt x="0" y="0"/>
                </a:moveTo>
                <a:lnTo>
                  <a:pt x="1439428" y="0"/>
                </a:lnTo>
                <a:lnTo>
                  <a:pt x="1439428" y="1504665"/>
                </a:lnTo>
                <a:lnTo>
                  <a:pt x="0" y="1504665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-161946"/>
            </a:stretch>
          </a:blipFill>
        </p:spPr>
      </p:sp>
      <p:sp>
        <p:nvSpPr>
          <p:cNvPr name="Freeform 185" id="185"/>
          <p:cNvSpPr/>
          <p:nvPr/>
        </p:nvSpPr>
        <p:spPr>
          <a:xfrm flipH="false" flipV="false" rot="0">
            <a:off x="3025266" y="64763252"/>
            <a:ext cx="101475" cy="80167"/>
          </a:xfrm>
          <a:custGeom>
            <a:avLst/>
            <a:gdLst/>
            <a:ahLst/>
            <a:cxnLst/>
            <a:rect r="r" b="b" t="t" l="l"/>
            <a:pathLst>
              <a:path h="80167" w="101475">
                <a:moveTo>
                  <a:pt x="0" y="0"/>
                </a:moveTo>
                <a:lnTo>
                  <a:pt x="101475" y="0"/>
                </a:lnTo>
                <a:lnTo>
                  <a:pt x="101475" y="80167"/>
                </a:lnTo>
                <a:lnTo>
                  <a:pt x="0" y="8016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-1263"/>
            </a:stretch>
          </a:blipFill>
        </p:spPr>
      </p:sp>
      <p:sp>
        <p:nvSpPr>
          <p:cNvPr name="AutoShape 186" id="186"/>
          <p:cNvSpPr/>
          <p:nvPr/>
        </p:nvSpPr>
        <p:spPr>
          <a:xfrm>
            <a:off x="5083673" y="51138086"/>
            <a:ext cx="594051" cy="0"/>
          </a:xfrm>
          <a:prstGeom prst="line">
            <a:avLst/>
          </a:prstGeom>
          <a:ln cap="flat" w="38100">
            <a:solidFill>
              <a:srgbClr val="6C6A6A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187" id="187"/>
          <p:cNvGrpSpPr/>
          <p:nvPr/>
        </p:nvGrpSpPr>
        <p:grpSpPr>
          <a:xfrm rot="0">
            <a:off x="3122603" y="62872101"/>
            <a:ext cx="4399460" cy="226801"/>
            <a:chOff x="0" y="0"/>
            <a:chExt cx="1114338" cy="57447"/>
          </a:xfrm>
        </p:grpSpPr>
        <p:sp>
          <p:nvSpPr>
            <p:cNvPr name="Freeform 188" id="188"/>
            <p:cNvSpPr/>
            <p:nvPr/>
          </p:nvSpPr>
          <p:spPr>
            <a:xfrm flipH="false" flipV="false" rot="0">
              <a:off x="0" y="0"/>
              <a:ext cx="1114338" cy="57447"/>
            </a:xfrm>
            <a:custGeom>
              <a:avLst/>
              <a:gdLst/>
              <a:ahLst/>
              <a:cxnLst/>
              <a:rect r="r" b="b" t="t" l="l"/>
              <a:pathLst>
                <a:path h="57447" w="1114338">
                  <a:moveTo>
                    <a:pt x="0" y="0"/>
                  </a:moveTo>
                  <a:lnTo>
                    <a:pt x="1114338" y="0"/>
                  </a:lnTo>
                  <a:lnTo>
                    <a:pt x="1114338" y="57447"/>
                  </a:lnTo>
                  <a:lnTo>
                    <a:pt x="0" y="57447"/>
                  </a:lnTo>
                  <a:close/>
                </a:path>
              </a:pathLst>
            </a:custGeom>
            <a:solidFill>
              <a:srgbClr val="B5C2D1"/>
            </a:solidFill>
          </p:spPr>
        </p:sp>
        <p:sp>
          <p:nvSpPr>
            <p:cNvPr name="TextBox 189" id="189"/>
            <p:cNvSpPr txBox="true"/>
            <p:nvPr/>
          </p:nvSpPr>
          <p:spPr>
            <a:xfrm>
              <a:off x="0" y="-38100"/>
              <a:ext cx="1114338" cy="95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90" id="190"/>
          <p:cNvGrpSpPr/>
          <p:nvPr/>
        </p:nvGrpSpPr>
        <p:grpSpPr>
          <a:xfrm rot="0">
            <a:off x="7434528" y="62872101"/>
            <a:ext cx="78800" cy="76992"/>
            <a:chOff x="0" y="0"/>
            <a:chExt cx="19959" cy="19501"/>
          </a:xfrm>
        </p:grpSpPr>
        <p:sp>
          <p:nvSpPr>
            <p:cNvPr name="Freeform 191" id="191"/>
            <p:cNvSpPr/>
            <p:nvPr/>
          </p:nvSpPr>
          <p:spPr>
            <a:xfrm flipH="false" flipV="false" rot="0">
              <a:off x="0" y="0"/>
              <a:ext cx="19959" cy="19501"/>
            </a:xfrm>
            <a:custGeom>
              <a:avLst/>
              <a:gdLst/>
              <a:ahLst/>
              <a:cxnLst/>
              <a:rect r="r" b="b" t="t" l="l"/>
              <a:pathLst>
                <a:path h="19501" w="19959">
                  <a:moveTo>
                    <a:pt x="9751" y="0"/>
                  </a:moveTo>
                  <a:lnTo>
                    <a:pt x="10209" y="0"/>
                  </a:lnTo>
                  <a:cubicBezTo>
                    <a:pt x="12795" y="0"/>
                    <a:pt x="15275" y="1027"/>
                    <a:pt x="17103" y="2856"/>
                  </a:cubicBezTo>
                  <a:cubicBezTo>
                    <a:pt x="18932" y="4685"/>
                    <a:pt x="19959" y="7165"/>
                    <a:pt x="19959" y="9751"/>
                  </a:cubicBezTo>
                  <a:lnTo>
                    <a:pt x="19959" y="9751"/>
                  </a:lnTo>
                  <a:cubicBezTo>
                    <a:pt x="19959" y="15136"/>
                    <a:pt x="15594" y="19501"/>
                    <a:pt x="10209" y="19501"/>
                  </a:cubicBezTo>
                  <a:lnTo>
                    <a:pt x="9751" y="19501"/>
                  </a:lnTo>
                  <a:cubicBezTo>
                    <a:pt x="7165" y="19501"/>
                    <a:pt x="4685" y="18474"/>
                    <a:pt x="2856" y="16645"/>
                  </a:cubicBezTo>
                  <a:cubicBezTo>
                    <a:pt x="1027" y="14817"/>
                    <a:pt x="0" y="12337"/>
                    <a:pt x="0" y="9751"/>
                  </a:cubicBezTo>
                  <a:lnTo>
                    <a:pt x="0" y="9751"/>
                  </a:lnTo>
                  <a:cubicBezTo>
                    <a:pt x="0" y="7165"/>
                    <a:pt x="1027" y="4685"/>
                    <a:pt x="2856" y="2856"/>
                  </a:cubicBezTo>
                  <a:cubicBezTo>
                    <a:pt x="4685" y="1027"/>
                    <a:pt x="7165" y="0"/>
                    <a:pt x="97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2" id="192"/>
            <p:cNvSpPr txBox="true"/>
            <p:nvPr/>
          </p:nvSpPr>
          <p:spPr>
            <a:xfrm>
              <a:off x="0" y="-38100"/>
              <a:ext cx="19959" cy="57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93" id="193"/>
          <p:cNvSpPr/>
          <p:nvPr/>
        </p:nvSpPr>
        <p:spPr>
          <a:xfrm flipH="false" flipV="false" rot="0">
            <a:off x="7444710" y="62880474"/>
            <a:ext cx="68619" cy="68619"/>
          </a:xfrm>
          <a:custGeom>
            <a:avLst/>
            <a:gdLst/>
            <a:ahLst/>
            <a:cxnLst/>
            <a:rect r="r" b="b" t="t" l="l"/>
            <a:pathLst>
              <a:path h="68619" w="68619">
                <a:moveTo>
                  <a:pt x="0" y="0"/>
                </a:moveTo>
                <a:lnTo>
                  <a:pt x="68619" y="0"/>
                </a:lnTo>
                <a:lnTo>
                  <a:pt x="68619" y="68619"/>
                </a:lnTo>
                <a:lnTo>
                  <a:pt x="0" y="68619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grpSp>
        <p:nvGrpSpPr>
          <p:cNvPr name="Group 194" id="194"/>
          <p:cNvGrpSpPr/>
          <p:nvPr/>
        </p:nvGrpSpPr>
        <p:grpSpPr>
          <a:xfrm rot="0">
            <a:off x="1612877" y="64489010"/>
            <a:ext cx="1628635" cy="167746"/>
            <a:chOff x="0" y="0"/>
            <a:chExt cx="412517" cy="42488"/>
          </a:xfrm>
        </p:grpSpPr>
        <p:sp>
          <p:nvSpPr>
            <p:cNvPr name="Freeform 195" id="195"/>
            <p:cNvSpPr/>
            <p:nvPr/>
          </p:nvSpPr>
          <p:spPr>
            <a:xfrm flipH="false" flipV="false" rot="0">
              <a:off x="0" y="0"/>
              <a:ext cx="412517" cy="42488"/>
            </a:xfrm>
            <a:custGeom>
              <a:avLst/>
              <a:gdLst/>
              <a:ahLst/>
              <a:cxnLst/>
              <a:rect r="r" b="b" t="t" l="l"/>
              <a:pathLst>
                <a:path h="42488" w="412517">
                  <a:moveTo>
                    <a:pt x="0" y="0"/>
                  </a:moveTo>
                  <a:lnTo>
                    <a:pt x="412517" y="0"/>
                  </a:lnTo>
                  <a:lnTo>
                    <a:pt x="412517" y="42488"/>
                  </a:lnTo>
                  <a:lnTo>
                    <a:pt x="0" y="42488"/>
                  </a:lnTo>
                  <a:close/>
                </a:path>
              </a:pathLst>
            </a:custGeom>
            <a:solidFill>
              <a:srgbClr val="B5C2D1"/>
            </a:solidFill>
          </p:spPr>
        </p:sp>
        <p:sp>
          <p:nvSpPr>
            <p:cNvPr name="TextBox 196" id="196"/>
            <p:cNvSpPr txBox="true"/>
            <p:nvPr/>
          </p:nvSpPr>
          <p:spPr>
            <a:xfrm>
              <a:off x="0" y="-28575"/>
              <a:ext cx="412517" cy="71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66"/>
                </a:lnSpc>
              </a:pPr>
            </a:p>
          </p:txBody>
        </p:sp>
      </p:grpSp>
      <p:sp>
        <p:nvSpPr>
          <p:cNvPr name="Freeform 197" id="197"/>
          <p:cNvSpPr/>
          <p:nvPr/>
        </p:nvSpPr>
        <p:spPr>
          <a:xfrm flipH="false" flipV="false" rot="0">
            <a:off x="3186517" y="64485927"/>
            <a:ext cx="47794" cy="47794"/>
          </a:xfrm>
          <a:custGeom>
            <a:avLst/>
            <a:gdLst/>
            <a:ahLst/>
            <a:cxnLst/>
            <a:rect r="r" b="b" t="t" l="l"/>
            <a:pathLst>
              <a:path h="47794" w="47794">
                <a:moveTo>
                  <a:pt x="0" y="0"/>
                </a:moveTo>
                <a:lnTo>
                  <a:pt x="47794" y="0"/>
                </a:lnTo>
                <a:lnTo>
                  <a:pt x="47794" y="47794"/>
                </a:lnTo>
                <a:lnTo>
                  <a:pt x="0" y="4779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198" id="198"/>
          <p:cNvSpPr/>
          <p:nvPr/>
        </p:nvSpPr>
        <p:spPr>
          <a:xfrm flipH="false" flipV="false" rot="0">
            <a:off x="9622027" y="63254639"/>
            <a:ext cx="35775" cy="35775"/>
          </a:xfrm>
          <a:custGeom>
            <a:avLst/>
            <a:gdLst/>
            <a:ahLst/>
            <a:cxnLst/>
            <a:rect r="r" b="b" t="t" l="l"/>
            <a:pathLst>
              <a:path h="35775" w="35775">
                <a:moveTo>
                  <a:pt x="0" y="0"/>
                </a:moveTo>
                <a:lnTo>
                  <a:pt x="35776" y="0"/>
                </a:lnTo>
                <a:lnTo>
                  <a:pt x="35776" y="35775"/>
                </a:lnTo>
                <a:lnTo>
                  <a:pt x="0" y="35775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grpSp>
        <p:nvGrpSpPr>
          <p:cNvPr name="Group 199" id="199"/>
          <p:cNvGrpSpPr/>
          <p:nvPr/>
        </p:nvGrpSpPr>
        <p:grpSpPr>
          <a:xfrm rot="0">
            <a:off x="8167198" y="62962067"/>
            <a:ext cx="1503494" cy="3128113"/>
            <a:chOff x="0" y="0"/>
            <a:chExt cx="2004658" cy="4170817"/>
          </a:xfrm>
        </p:grpSpPr>
        <p:grpSp>
          <p:nvGrpSpPr>
            <p:cNvPr name="Group 200" id="200"/>
            <p:cNvGrpSpPr/>
            <p:nvPr/>
          </p:nvGrpSpPr>
          <p:grpSpPr>
            <a:xfrm rot="0">
              <a:off x="182939" y="0"/>
              <a:ext cx="1821719" cy="364894"/>
              <a:chOff x="0" y="0"/>
              <a:chExt cx="346067" cy="69318"/>
            </a:xfrm>
          </p:grpSpPr>
          <p:sp>
            <p:nvSpPr>
              <p:cNvPr name="Freeform 201" id="201"/>
              <p:cNvSpPr/>
              <p:nvPr/>
            </p:nvSpPr>
            <p:spPr>
              <a:xfrm flipH="false" flipV="false" rot="0">
                <a:off x="0" y="0"/>
                <a:ext cx="346067" cy="69318"/>
              </a:xfrm>
              <a:custGeom>
                <a:avLst/>
                <a:gdLst/>
                <a:ahLst/>
                <a:cxnLst/>
                <a:rect r="r" b="b" t="t" l="l"/>
                <a:pathLst>
                  <a:path h="69318" w="346067">
                    <a:moveTo>
                      <a:pt x="0" y="0"/>
                    </a:moveTo>
                    <a:lnTo>
                      <a:pt x="346067" y="0"/>
                    </a:lnTo>
                    <a:lnTo>
                      <a:pt x="346067" y="69318"/>
                    </a:lnTo>
                    <a:lnTo>
                      <a:pt x="0" y="693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2" id="202"/>
              <p:cNvSpPr txBox="true"/>
              <p:nvPr/>
            </p:nvSpPr>
            <p:spPr>
              <a:xfrm>
                <a:off x="0" y="-38100"/>
                <a:ext cx="346067" cy="10741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203" id="203"/>
            <p:cNvGrpSpPr/>
            <p:nvPr/>
          </p:nvGrpSpPr>
          <p:grpSpPr>
            <a:xfrm rot="0">
              <a:off x="178453" y="364894"/>
              <a:ext cx="1821719" cy="3542514"/>
              <a:chOff x="0" y="0"/>
              <a:chExt cx="346067" cy="672962"/>
            </a:xfrm>
          </p:grpSpPr>
          <p:sp>
            <p:nvSpPr>
              <p:cNvPr name="Freeform 204" id="204"/>
              <p:cNvSpPr/>
              <p:nvPr/>
            </p:nvSpPr>
            <p:spPr>
              <a:xfrm flipH="false" flipV="false" rot="0">
                <a:off x="0" y="0"/>
                <a:ext cx="346067" cy="672962"/>
              </a:xfrm>
              <a:custGeom>
                <a:avLst/>
                <a:gdLst/>
                <a:ahLst/>
                <a:cxnLst/>
                <a:rect r="r" b="b" t="t" l="l"/>
                <a:pathLst>
                  <a:path h="672962" w="346067">
                    <a:moveTo>
                      <a:pt x="0" y="0"/>
                    </a:moveTo>
                    <a:lnTo>
                      <a:pt x="346067" y="0"/>
                    </a:lnTo>
                    <a:lnTo>
                      <a:pt x="346067" y="672962"/>
                    </a:lnTo>
                    <a:lnTo>
                      <a:pt x="0" y="6729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5" id="205"/>
              <p:cNvSpPr txBox="true"/>
              <p:nvPr/>
            </p:nvSpPr>
            <p:spPr>
              <a:xfrm>
                <a:off x="0" y="-38100"/>
                <a:ext cx="346067" cy="7110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grpSp>
          <p:nvGrpSpPr>
            <p:cNvPr name="Group 206" id="206"/>
            <p:cNvGrpSpPr/>
            <p:nvPr/>
          </p:nvGrpSpPr>
          <p:grpSpPr>
            <a:xfrm rot="0">
              <a:off x="182939" y="3907408"/>
              <a:ext cx="1821719" cy="263409"/>
              <a:chOff x="0" y="0"/>
              <a:chExt cx="346067" cy="50039"/>
            </a:xfrm>
          </p:grpSpPr>
          <p:sp>
            <p:nvSpPr>
              <p:cNvPr name="Freeform 207" id="207"/>
              <p:cNvSpPr/>
              <p:nvPr/>
            </p:nvSpPr>
            <p:spPr>
              <a:xfrm flipH="false" flipV="false" rot="0">
                <a:off x="0" y="0"/>
                <a:ext cx="346067" cy="50039"/>
              </a:xfrm>
              <a:custGeom>
                <a:avLst/>
                <a:gdLst/>
                <a:ahLst/>
                <a:cxnLst/>
                <a:rect r="r" b="b" t="t" l="l"/>
                <a:pathLst>
                  <a:path h="50039" w="346067">
                    <a:moveTo>
                      <a:pt x="0" y="0"/>
                    </a:moveTo>
                    <a:lnTo>
                      <a:pt x="346067" y="0"/>
                    </a:lnTo>
                    <a:lnTo>
                      <a:pt x="346067" y="50039"/>
                    </a:lnTo>
                    <a:lnTo>
                      <a:pt x="0" y="5003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8" id="208"/>
              <p:cNvSpPr txBox="true"/>
              <p:nvPr/>
            </p:nvSpPr>
            <p:spPr>
              <a:xfrm>
                <a:off x="0" y="-38100"/>
                <a:ext cx="346067" cy="881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sp>
          <p:nvSpPr>
            <p:cNvPr name="Freeform 209" id="209"/>
            <p:cNvSpPr/>
            <p:nvPr/>
          </p:nvSpPr>
          <p:spPr>
            <a:xfrm flipH="false" flipV="false" rot="0">
              <a:off x="182939" y="976517"/>
              <a:ext cx="1817233" cy="2930891"/>
            </a:xfrm>
            <a:custGeom>
              <a:avLst/>
              <a:gdLst/>
              <a:ahLst/>
              <a:cxnLst/>
              <a:rect r="r" b="b" t="t" l="l"/>
              <a:pathLst>
                <a:path h="2930891" w="1817233">
                  <a:moveTo>
                    <a:pt x="0" y="0"/>
                  </a:moveTo>
                  <a:lnTo>
                    <a:pt x="1817233" y="0"/>
                  </a:lnTo>
                  <a:lnTo>
                    <a:pt x="1817233" y="2930891"/>
                  </a:lnTo>
                  <a:lnTo>
                    <a:pt x="0" y="2930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/>
              <a:stretch>
                <a:fillRect l="0" t="-2063" r="0" b="-110328"/>
              </a:stretch>
            </a:blipFill>
          </p:spPr>
        </p:sp>
        <p:sp>
          <p:nvSpPr>
            <p:cNvPr name="Freeform 210" id="210"/>
            <p:cNvSpPr/>
            <p:nvPr/>
          </p:nvSpPr>
          <p:spPr>
            <a:xfrm flipH="false" flipV="false" rot="0">
              <a:off x="1630366" y="84894"/>
              <a:ext cx="246965" cy="195106"/>
            </a:xfrm>
            <a:custGeom>
              <a:avLst/>
              <a:gdLst/>
              <a:ahLst/>
              <a:cxnLst/>
              <a:rect r="r" b="b" t="t" l="l"/>
              <a:pathLst>
                <a:path h="195106" w="246965">
                  <a:moveTo>
                    <a:pt x="0" y="0"/>
                  </a:moveTo>
                  <a:lnTo>
                    <a:pt x="246965" y="0"/>
                  </a:lnTo>
                  <a:lnTo>
                    <a:pt x="246965" y="195106"/>
                  </a:lnTo>
                  <a:lnTo>
                    <a:pt x="0" y="195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-1263"/>
              </a:stretch>
            </a:blipFill>
          </p:spPr>
        </p:sp>
        <p:sp>
          <p:nvSpPr>
            <p:cNvPr name="Freeform 211" id="211"/>
            <p:cNvSpPr/>
            <p:nvPr/>
          </p:nvSpPr>
          <p:spPr>
            <a:xfrm flipH="false" flipV="false" rot="0">
              <a:off x="1791869" y="827244"/>
              <a:ext cx="110862" cy="87583"/>
            </a:xfrm>
            <a:custGeom>
              <a:avLst/>
              <a:gdLst/>
              <a:ahLst/>
              <a:cxnLst/>
              <a:rect r="r" b="b" t="t" l="l"/>
              <a:pathLst>
                <a:path h="87583" w="110862">
                  <a:moveTo>
                    <a:pt x="0" y="0"/>
                  </a:moveTo>
                  <a:lnTo>
                    <a:pt x="110862" y="0"/>
                  </a:lnTo>
                  <a:lnTo>
                    <a:pt x="110862" y="87583"/>
                  </a:lnTo>
                  <a:lnTo>
                    <a:pt x="0" y="87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/>
              <a:stretch>
                <a:fillRect l="0" t="0" r="0" b="-1263"/>
              </a:stretch>
            </a:blipFill>
          </p:spPr>
        </p:sp>
        <p:grpSp>
          <p:nvGrpSpPr>
            <p:cNvPr name="Group 212" id="212"/>
            <p:cNvGrpSpPr/>
            <p:nvPr/>
          </p:nvGrpSpPr>
          <p:grpSpPr>
            <a:xfrm rot="0">
              <a:off x="182939" y="383944"/>
              <a:ext cx="1817233" cy="187120"/>
              <a:chOff x="0" y="0"/>
              <a:chExt cx="345215" cy="35547"/>
            </a:xfrm>
          </p:grpSpPr>
          <p:sp>
            <p:nvSpPr>
              <p:cNvPr name="Freeform 213" id="213"/>
              <p:cNvSpPr/>
              <p:nvPr/>
            </p:nvSpPr>
            <p:spPr>
              <a:xfrm flipH="false" flipV="false" rot="0">
                <a:off x="0" y="0"/>
                <a:ext cx="345215" cy="35547"/>
              </a:xfrm>
              <a:custGeom>
                <a:avLst/>
                <a:gdLst/>
                <a:ahLst/>
                <a:cxnLst/>
                <a:rect r="r" b="b" t="t" l="l"/>
                <a:pathLst>
                  <a:path h="35547" w="345215">
                    <a:moveTo>
                      <a:pt x="0" y="0"/>
                    </a:moveTo>
                    <a:lnTo>
                      <a:pt x="345215" y="0"/>
                    </a:lnTo>
                    <a:lnTo>
                      <a:pt x="345215" y="35547"/>
                    </a:lnTo>
                    <a:lnTo>
                      <a:pt x="0" y="35547"/>
                    </a:lnTo>
                    <a:close/>
                  </a:path>
                </a:pathLst>
              </a:custGeom>
              <a:solidFill>
                <a:srgbClr val="B5C2D1"/>
              </a:solidFill>
            </p:spPr>
          </p:sp>
          <p:sp>
            <p:nvSpPr>
              <p:cNvPr name="TextBox 214" id="214"/>
              <p:cNvSpPr txBox="true"/>
              <p:nvPr/>
            </p:nvSpPr>
            <p:spPr>
              <a:xfrm>
                <a:off x="0" y="-28575"/>
                <a:ext cx="345215" cy="641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66"/>
                  </a:lnSpc>
                </a:pPr>
              </a:p>
            </p:txBody>
          </p:sp>
        </p:grpSp>
        <p:sp>
          <p:nvSpPr>
            <p:cNvPr name="TextBox 215" id="215"/>
            <p:cNvSpPr txBox="true"/>
            <p:nvPr/>
          </p:nvSpPr>
          <p:spPr>
            <a:xfrm rot="0">
              <a:off x="1498089" y="822092"/>
              <a:ext cx="264555" cy="78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4"/>
                </a:lnSpc>
              </a:pPr>
              <a:r>
                <a:rPr lang="en-US" sz="299" spc="-21">
                  <a:solidFill>
                    <a:srgbClr val="C4C5C8"/>
                  </a:solidFill>
                  <a:latin typeface="Roboto"/>
                  <a:ea typeface="Roboto"/>
                  <a:cs typeface="Roboto"/>
                  <a:sym typeface="Roboto"/>
                </a:rPr>
                <a:t>전체보기</a:t>
              </a:r>
            </a:p>
          </p:txBody>
        </p:sp>
        <p:sp>
          <p:nvSpPr>
            <p:cNvPr name="TextBox 216" id="216"/>
            <p:cNvSpPr txBox="true"/>
            <p:nvPr/>
          </p:nvSpPr>
          <p:spPr>
            <a:xfrm rot="0">
              <a:off x="0" y="73373"/>
              <a:ext cx="1429387" cy="19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6"/>
                </a:lnSpc>
              </a:pPr>
              <a:r>
                <a:rPr lang="en-US" sz="799" spc="58">
                  <a:solidFill>
                    <a:srgbClr val="6C6A6A"/>
                  </a:solidFill>
                  <a:latin typeface="210 빛글"/>
                  <a:ea typeface="210 빛글"/>
                  <a:cs typeface="210 빛글"/>
                  <a:sym typeface="210 빛글"/>
                </a:rPr>
                <a:t>Numbero</a:t>
              </a:r>
            </a:p>
          </p:txBody>
        </p:sp>
        <p:sp>
          <p:nvSpPr>
            <p:cNvPr name="TextBox 217" id="217"/>
            <p:cNvSpPr txBox="true"/>
            <p:nvPr/>
          </p:nvSpPr>
          <p:spPr>
            <a:xfrm rot="0">
              <a:off x="425404" y="428271"/>
              <a:ext cx="1301345" cy="88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"/>
                </a:lnSpc>
              </a:pPr>
              <a:r>
                <a:rPr lang="en-US" sz="174" spc="18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“ 제품 라벨에 있는 정보를 입력하시면  일치하는 </a:t>
              </a:r>
            </a:p>
            <a:p>
              <a:pPr algn="ctr">
                <a:lnSpc>
                  <a:spcPts val="265"/>
                </a:lnSpc>
              </a:pPr>
              <a:r>
                <a:rPr lang="en-US" b="true" sz="174" spc="18">
                  <a:solidFill>
                    <a:srgbClr val="555555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정확한 제품</a:t>
              </a:r>
              <a:r>
                <a:rPr lang="en-US" sz="174" spc="18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을 찾아드리고  </a:t>
              </a:r>
              <a:r>
                <a:rPr lang="en-US" b="true" sz="174" spc="18">
                  <a:solidFill>
                    <a:srgbClr val="555555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호환되는 제품</a:t>
              </a:r>
              <a:r>
                <a:rPr lang="en-US" sz="174" spc="18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도 추천해 드립니다 “</a:t>
              </a:r>
            </a:p>
          </p:txBody>
        </p:sp>
      </p:grpSp>
      <p:sp>
        <p:nvSpPr>
          <p:cNvPr name="TextBox 218" id="218"/>
          <p:cNvSpPr txBox="true"/>
          <p:nvPr/>
        </p:nvSpPr>
        <p:spPr>
          <a:xfrm rot="0">
            <a:off x="-619025" y="26161486"/>
            <a:ext cx="5105755" cy="41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b="true" sz="2399" spc="153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Project Background</a:t>
            </a:r>
          </a:p>
        </p:txBody>
      </p:sp>
      <p:sp>
        <p:nvSpPr>
          <p:cNvPr name="TextBox 219" id="219"/>
          <p:cNvSpPr txBox="true"/>
          <p:nvPr/>
        </p:nvSpPr>
        <p:spPr>
          <a:xfrm rot="0">
            <a:off x="181624" y="528849"/>
            <a:ext cx="10314278" cy="1875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8"/>
              </a:lnSpc>
              <a:spcBef>
                <a:spcPct val="0"/>
              </a:spcBef>
            </a:pPr>
            <a:r>
              <a:rPr lang="en-US" sz="10899" spc="-163">
                <a:solidFill>
                  <a:srgbClr val="000000"/>
                </a:solidFill>
                <a:latin typeface="TDTD와이드"/>
                <a:ea typeface="TDTD와이드"/>
                <a:cs typeface="TDTD와이드"/>
                <a:sym typeface="TDTD와이드"/>
              </a:rPr>
              <a:t>I’m Ready!</a:t>
            </a:r>
          </a:p>
        </p:txBody>
      </p:sp>
      <p:sp>
        <p:nvSpPr>
          <p:cNvPr name="TextBox 220" id="220"/>
          <p:cNvSpPr txBox="true"/>
          <p:nvPr/>
        </p:nvSpPr>
        <p:spPr>
          <a:xfrm rot="0">
            <a:off x="-236356" y="5422859"/>
            <a:ext cx="3155707" cy="33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8"/>
              </a:lnSpc>
            </a:pPr>
            <a:r>
              <a:rPr lang="en-US" b="true" sz="999" spc="-14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Eunjae Lim</a:t>
            </a:r>
          </a:p>
          <a:p>
            <a:pPr algn="ctr">
              <a:lnSpc>
                <a:spcPts val="1398"/>
              </a:lnSpc>
              <a:spcBef>
                <a:spcPct val="0"/>
              </a:spcBef>
            </a:pPr>
          </a:p>
        </p:txBody>
      </p:sp>
      <p:sp>
        <p:nvSpPr>
          <p:cNvPr name="TextBox 221" id="221"/>
          <p:cNvSpPr txBox="true"/>
          <p:nvPr/>
        </p:nvSpPr>
        <p:spPr>
          <a:xfrm rot="0">
            <a:off x="7943584" y="5507950"/>
            <a:ext cx="1955399" cy="16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8"/>
              </a:lnSpc>
            </a:pPr>
            <a:r>
              <a:rPr lang="en-US" b="true" sz="999" spc="-19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Ui/Ux Designer</a:t>
            </a:r>
          </a:p>
        </p:txBody>
      </p:sp>
      <p:sp>
        <p:nvSpPr>
          <p:cNvPr name="TextBox 222" id="222"/>
          <p:cNvSpPr txBox="true"/>
          <p:nvPr/>
        </p:nvSpPr>
        <p:spPr>
          <a:xfrm rot="0">
            <a:off x="838676" y="15868145"/>
            <a:ext cx="3111754" cy="68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8"/>
              </a:lnSpc>
            </a:pPr>
            <a:r>
              <a:rPr lang="en-US" b="true" sz="3999" spc="-327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01. Web Intro</a:t>
            </a:r>
          </a:p>
        </p:txBody>
      </p:sp>
      <p:sp>
        <p:nvSpPr>
          <p:cNvPr name="TextBox 223" id="223"/>
          <p:cNvSpPr txBox="true"/>
          <p:nvPr/>
        </p:nvSpPr>
        <p:spPr>
          <a:xfrm rot="0">
            <a:off x="3845028" y="16660523"/>
            <a:ext cx="2875756" cy="90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1"/>
              </a:lnSpc>
              <a:spcBef>
                <a:spcPct val="0"/>
              </a:spcBef>
            </a:pPr>
            <a:r>
              <a:rPr lang="en-US" sz="4734" spc="487">
                <a:solidFill>
                  <a:srgbClr val="383838"/>
                </a:solidFill>
                <a:latin typeface="Active Heart 달콤한 마음"/>
                <a:ea typeface="Active Heart 달콤한 마음"/>
                <a:cs typeface="Active Heart 달콤한 마음"/>
                <a:sym typeface="Active Heart 달콤한 마음"/>
              </a:rPr>
              <a:t>NUMBERO</a:t>
            </a:r>
          </a:p>
        </p:txBody>
      </p:sp>
      <p:sp>
        <p:nvSpPr>
          <p:cNvPr name="TextBox 224" id="224"/>
          <p:cNvSpPr txBox="true"/>
          <p:nvPr/>
        </p:nvSpPr>
        <p:spPr>
          <a:xfrm rot="0">
            <a:off x="1087781" y="18279828"/>
            <a:ext cx="8465196" cy="346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3"/>
              </a:lnSpc>
            </a:pP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넘버로(Numbero)는 AI 기반 제품 검색 서비스</a:t>
            </a:r>
            <a:r>
              <a:rPr lang="en-US" sz="1445" spc="53">
                <a:solidFill>
                  <a:srgbClr val="4E4E4E"/>
                </a:solidFill>
                <a:latin typeface="TDTD평고딕"/>
                <a:ea typeface="TDTD평고딕"/>
                <a:cs typeface="TDTD평고딕"/>
                <a:sym typeface="TDTD평고딕"/>
              </a:rPr>
              <a:t>를</a:t>
            </a: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 제공하는 혁신적인 플랫폼입니다.</a:t>
            </a:r>
          </a:p>
          <a:p>
            <a:pPr algn="ctr">
              <a:lnSpc>
                <a:spcPts val="2153"/>
              </a:lnSpc>
            </a:pPr>
          </a:p>
          <a:p>
            <a:pPr algn="ctr">
              <a:lnSpc>
                <a:spcPts val="2153"/>
              </a:lnSpc>
            </a:pP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넘버로는 </a:t>
            </a: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사용자가 원하는 제품을 쉽고 빠르게 찾을 수 있도록 도와주며,</a:t>
            </a:r>
          </a:p>
          <a:p>
            <a:pPr algn="ctr">
              <a:lnSpc>
                <a:spcPts val="2153"/>
              </a:lnSpc>
            </a:pP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정확한 제품명을 알지 못해도</a:t>
            </a:r>
            <a:r>
              <a:rPr lang="en-US" sz="1445" spc="53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인증번호나 일부 정보를 활용해 제품을 검색할</a:t>
            </a:r>
            <a:r>
              <a:rPr lang="en-US" sz="1445" spc="53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수 있습니다.</a:t>
            </a:r>
          </a:p>
          <a:p>
            <a:pPr algn="ctr">
              <a:lnSpc>
                <a:spcPts val="2153"/>
              </a:lnSpc>
            </a:pPr>
          </a:p>
          <a:p>
            <a:pPr algn="ctr">
              <a:lnSpc>
                <a:spcPts val="2153"/>
              </a:lnSpc>
            </a:pP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또한</a:t>
            </a:r>
            <a:r>
              <a:rPr lang="en-US" sz="1445" spc="53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동일한 제품의 다양한 판매처 정보를 비교</a:t>
            </a: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하여</a:t>
            </a:r>
          </a:p>
          <a:p>
            <a:pPr algn="ctr">
              <a:lnSpc>
                <a:spcPts val="2153"/>
              </a:lnSpc>
            </a:pP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소비자가 </a:t>
            </a: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최적의 구매 결정을 내릴 수 있도록 지원</a:t>
            </a: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합니다.</a:t>
            </a:r>
          </a:p>
          <a:p>
            <a:pPr algn="ctr">
              <a:lnSpc>
                <a:spcPts val="2153"/>
              </a:lnSpc>
            </a:pP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넘버로의 서비스는 AI와 데이터를 기반으로 한 최적화된 검색 알고리즘으로</a:t>
            </a:r>
          </a:p>
          <a:p>
            <a:pPr algn="ctr">
              <a:lnSpc>
                <a:spcPts val="2153"/>
              </a:lnSpc>
            </a:pP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소비자들에게</a:t>
            </a:r>
            <a:r>
              <a:rPr lang="en-US" sz="1445" spc="53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새로운 쇼핑 경험을</a:t>
            </a:r>
            <a:r>
              <a:rPr lang="en-US" sz="1445" spc="53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제공합니다.</a:t>
            </a:r>
          </a:p>
          <a:p>
            <a:pPr algn="ctr">
              <a:lnSpc>
                <a:spcPts val="2153"/>
              </a:lnSpc>
            </a:pPr>
          </a:p>
          <a:p>
            <a:pPr algn="ctr">
              <a:lnSpc>
                <a:spcPts val="2153"/>
              </a:lnSpc>
            </a:pP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소셜 미디어와 통합된 인터페이스</a:t>
            </a: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를 통해 사용자 친화적인 브랜드 이미지를 강화하며,</a:t>
            </a:r>
          </a:p>
          <a:p>
            <a:pPr algn="ctr">
              <a:lnSpc>
                <a:spcPts val="2153"/>
              </a:lnSpc>
            </a:pP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소비자의 </a:t>
            </a: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시간과 노력을 절약</a:t>
            </a: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하는 동시에</a:t>
            </a:r>
            <a:r>
              <a:rPr lang="en-US" sz="1445" spc="53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 </a:t>
            </a:r>
            <a:r>
              <a:rPr lang="en-US" sz="1445" spc="53">
                <a:solidFill>
                  <a:srgbClr val="383838"/>
                </a:solidFill>
                <a:latin typeface="TDTD평고딕"/>
                <a:ea typeface="TDTD평고딕"/>
                <a:cs typeface="TDTD평고딕"/>
                <a:sym typeface="TDTD평고딕"/>
              </a:rPr>
              <a:t>더 나은 선택을 </a:t>
            </a:r>
            <a:r>
              <a:rPr lang="en-US" sz="1445" spc="53">
                <a:solidFill>
                  <a:srgbClr val="7E7E7E"/>
                </a:solidFill>
                <a:latin typeface="TDTD평고딕"/>
                <a:ea typeface="TDTD평고딕"/>
                <a:cs typeface="TDTD평고딕"/>
                <a:sym typeface="TDTD평고딕"/>
              </a:rPr>
              <a:t>가능하게 합니다.</a:t>
            </a:r>
          </a:p>
          <a:p>
            <a:pPr algn="ctr">
              <a:lnSpc>
                <a:spcPts val="2153"/>
              </a:lnSpc>
            </a:pPr>
          </a:p>
        </p:txBody>
      </p:sp>
      <p:sp>
        <p:nvSpPr>
          <p:cNvPr name="TextBox 225" id="225"/>
          <p:cNvSpPr txBox="true"/>
          <p:nvPr/>
        </p:nvSpPr>
        <p:spPr>
          <a:xfrm rot="0">
            <a:off x="-551775" y="8001823"/>
            <a:ext cx="5518369" cy="30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599" spc="12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UX / UI Responsive Web Design</a:t>
            </a:r>
          </a:p>
        </p:txBody>
      </p:sp>
      <p:sp>
        <p:nvSpPr>
          <p:cNvPr name="TextBox 226" id="226"/>
          <p:cNvSpPr txBox="true"/>
          <p:nvPr/>
        </p:nvSpPr>
        <p:spPr>
          <a:xfrm rot="0">
            <a:off x="-3253178" y="8536851"/>
            <a:ext cx="10677525" cy="112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</a:pPr>
            <a:r>
              <a:rPr lang="en-US" b="true" sz="3199" spc="-102">
                <a:solidFill>
                  <a:srgbClr val="0E1E30"/>
                </a:solidFill>
                <a:latin typeface="Roboto Bold"/>
                <a:ea typeface="Roboto Bold"/>
                <a:cs typeface="Roboto Bold"/>
                <a:sym typeface="Roboto Bold"/>
              </a:rPr>
              <a:t>넘버로 반응형</a:t>
            </a:r>
          </a:p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b="true" sz="3199" spc="-102">
                <a:solidFill>
                  <a:srgbClr val="0E1E30"/>
                </a:solidFill>
                <a:latin typeface="Roboto Bold"/>
                <a:ea typeface="Roboto Bold"/>
                <a:cs typeface="Roboto Bold"/>
                <a:sym typeface="Roboto Bold"/>
              </a:rPr>
              <a:t> 웹사이트 디자인</a:t>
            </a:r>
          </a:p>
        </p:txBody>
      </p:sp>
      <p:sp>
        <p:nvSpPr>
          <p:cNvPr name="TextBox 227" id="227"/>
          <p:cNvSpPr txBox="true"/>
          <p:nvPr/>
        </p:nvSpPr>
        <p:spPr>
          <a:xfrm rot="0">
            <a:off x="922971" y="9821732"/>
            <a:ext cx="5518369" cy="470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3"/>
              </a:lnSpc>
            </a:pPr>
            <a:r>
              <a:rPr lang="en-US" sz="1499" spc="62" b="true">
                <a:solidFill>
                  <a:srgbClr val="18283D"/>
                </a:solidFill>
                <a:latin typeface="Roboto Bold"/>
                <a:ea typeface="Roboto Bold"/>
                <a:cs typeface="Roboto Bold"/>
                <a:sym typeface="Roboto Bold"/>
              </a:rPr>
              <a:t>PERSONAL PROJECT</a:t>
            </a:r>
          </a:p>
          <a:p>
            <a:pPr algn="l">
              <a:lnSpc>
                <a:spcPts val="1843"/>
              </a:lnSpc>
            </a:pPr>
            <a:r>
              <a:rPr lang="en-US" sz="1499" spc="62" b="true">
                <a:solidFill>
                  <a:srgbClr val="18283D"/>
                </a:solidFill>
                <a:latin typeface="Roboto Bold"/>
                <a:ea typeface="Roboto Bold"/>
                <a:cs typeface="Roboto Bold"/>
                <a:sym typeface="Roboto Bold"/>
              </a:rPr>
              <a:t>UX / UI RENEWAL DESIGN</a:t>
            </a:r>
          </a:p>
        </p:txBody>
      </p:sp>
      <p:sp>
        <p:nvSpPr>
          <p:cNvPr name="TextBox 228" id="228"/>
          <p:cNvSpPr txBox="true"/>
          <p:nvPr/>
        </p:nvSpPr>
        <p:spPr>
          <a:xfrm rot="0">
            <a:off x="999450" y="11951922"/>
            <a:ext cx="386361" cy="23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4"/>
              </a:lnSpc>
            </a:pPr>
            <a:r>
              <a:rPr lang="en-US" b="true" sz="1299" spc="-20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Tool</a:t>
            </a:r>
          </a:p>
        </p:txBody>
      </p:sp>
      <p:sp>
        <p:nvSpPr>
          <p:cNvPr name="TextBox 229" id="229"/>
          <p:cNvSpPr txBox="true"/>
          <p:nvPr/>
        </p:nvSpPr>
        <p:spPr>
          <a:xfrm rot="0">
            <a:off x="1009254" y="12203707"/>
            <a:ext cx="386361" cy="23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4"/>
              </a:lnSpc>
            </a:pPr>
            <a:r>
              <a:rPr lang="en-US" b="true" sz="1299" spc="-20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Date</a:t>
            </a:r>
          </a:p>
        </p:txBody>
      </p:sp>
      <p:sp>
        <p:nvSpPr>
          <p:cNvPr name="TextBox 230" id="230"/>
          <p:cNvSpPr txBox="true"/>
          <p:nvPr/>
        </p:nvSpPr>
        <p:spPr>
          <a:xfrm rot="0">
            <a:off x="999292" y="12708531"/>
            <a:ext cx="963989" cy="23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4"/>
              </a:lnSpc>
            </a:pPr>
            <a:r>
              <a:rPr lang="en-US" b="true" sz="1299" spc="-20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Participation</a:t>
            </a:r>
          </a:p>
        </p:txBody>
      </p:sp>
      <p:sp>
        <p:nvSpPr>
          <p:cNvPr name="TextBox 231" id="231"/>
          <p:cNvSpPr txBox="true"/>
          <p:nvPr/>
        </p:nvSpPr>
        <p:spPr>
          <a:xfrm rot="0">
            <a:off x="956194" y="12484285"/>
            <a:ext cx="954464" cy="20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b="true" sz="1099" spc="-17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수정 작업 기간</a:t>
            </a:r>
          </a:p>
        </p:txBody>
      </p:sp>
      <p:sp>
        <p:nvSpPr>
          <p:cNvPr name="TextBox 232" id="232"/>
          <p:cNvSpPr txBox="true"/>
          <p:nvPr/>
        </p:nvSpPr>
        <p:spPr>
          <a:xfrm rot="0">
            <a:off x="1787195" y="11988628"/>
            <a:ext cx="1510657" cy="18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b="true" sz="999" spc="-1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Photoshop, Canva</a:t>
            </a:r>
          </a:p>
        </p:txBody>
      </p:sp>
      <p:sp>
        <p:nvSpPr>
          <p:cNvPr name="TextBox 233" id="233"/>
          <p:cNvSpPr txBox="true"/>
          <p:nvPr/>
        </p:nvSpPr>
        <p:spPr>
          <a:xfrm rot="0">
            <a:off x="1992282" y="12248665"/>
            <a:ext cx="1510657" cy="18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b="true" sz="999" spc="-1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2024.11.25 ~ 2024.11.26</a:t>
            </a:r>
          </a:p>
        </p:txBody>
      </p:sp>
      <p:sp>
        <p:nvSpPr>
          <p:cNvPr name="TextBox 234" id="234"/>
          <p:cNvSpPr txBox="true"/>
          <p:nvPr/>
        </p:nvSpPr>
        <p:spPr>
          <a:xfrm rot="0">
            <a:off x="1992282" y="12491778"/>
            <a:ext cx="1510657" cy="18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b="true" sz="999" spc="-1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2024.12.01 ~ 2024.12.05</a:t>
            </a:r>
          </a:p>
        </p:txBody>
      </p:sp>
      <p:sp>
        <p:nvSpPr>
          <p:cNvPr name="TextBox 235" id="235"/>
          <p:cNvSpPr txBox="true"/>
          <p:nvPr/>
        </p:nvSpPr>
        <p:spPr>
          <a:xfrm rot="0">
            <a:off x="1678802" y="12753490"/>
            <a:ext cx="1510657" cy="18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b="true" sz="999" spc="-78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개인 작업. 100%</a:t>
            </a:r>
          </a:p>
        </p:txBody>
      </p:sp>
      <p:sp>
        <p:nvSpPr>
          <p:cNvPr name="TextBox 236" id="236"/>
          <p:cNvSpPr txBox="true"/>
          <p:nvPr/>
        </p:nvSpPr>
        <p:spPr>
          <a:xfrm rot="0">
            <a:off x="735846" y="24977339"/>
            <a:ext cx="3977302" cy="6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b="true" sz="3699" spc="118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02. Background</a:t>
            </a:r>
          </a:p>
        </p:txBody>
      </p:sp>
      <p:sp>
        <p:nvSpPr>
          <p:cNvPr name="TextBox 237" id="237"/>
          <p:cNvSpPr txBox="true"/>
          <p:nvPr/>
        </p:nvSpPr>
        <p:spPr>
          <a:xfrm rot="0">
            <a:off x="5476432" y="26142436"/>
            <a:ext cx="5105755" cy="41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  <a:r>
              <a:rPr lang="en-US" b="true" sz="2399" spc="119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Project Renewal Strategy</a:t>
            </a:r>
          </a:p>
        </p:txBody>
      </p:sp>
      <p:sp>
        <p:nvSpPr>
          <p:cNvPr name="TextBox 238" id="238"/>
          <p:cNvSpPr txBox="true"/>
          <p:nvPr/>
        </p:nvSpPr>
        <p:spPr>
          <a:xfrm rot="0">
            <a:off x="385112" y="26996120"/>
            <a:ext cx="4481280" cy="429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1599" spc="-126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'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넘버로(Numbero)'는 소비자가</a:t>
            </a:r>
            <a:r>
              <a:rPr lang="en-US" sz="1599" spc="-126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99" spc="-126" b="true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정확한 제품명을 알지 못해도</a:t>
            </a:r>
            <a:r>
              <a:rPr lang="en-US" sz="1599" spc="-126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99" spc="-126" b="true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간단한 인증번호나 일부 정보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만으로 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원하는 제품을 쉽고 빠르게 검색할 수 있도록 돕는 AI 기반 제품 검색 서비스입니다. 또한, </a:t>
            </a:r>
            <a:r>
              <a:rPr lang="en-US" sz="1599" spc="-126" b="true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동일한 인증번호를 가진 제품의 다양한 판매처 정보를 비교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하여</a:t>
            </a:r>
            <a:r>
              <a:rPr lang="en-US" sz="1599" spc="-126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99" spc="-126" b="true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소비자가 최적의 구매 결정을 내릴 수 있도록 지원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합니다.</a:t>
            </a:r>
          </a:p>
          <a:p>
            <a:pPr algn="l">
              <a:lnSpc>
                <a:spcPts val="2670"/>
              </a:lnSpc>
            </a:pPr>
          </a:p>
          <a:p>
            <a:pPr algn="l">
              <a:lnSpc>
                <a:spcPts val="2670"/>
              </a:lnSpc>
            </a:pP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기존의 제품 검색 서비스는</a:t>
            </a:r>
            <a:r>
              <a:rPr lang="en-US" sz="1599" spc="-126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99" spc="-126" b="true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복잡하고 번거로운 검색 과정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으로 인해 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소비자가 원하는 제품을 찾는 데</a:t>
            </a:r>
            <a:r>
              <a:rPr lang="en-US" sz="1599" spc="-126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99" spc="-126" b="true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많은 시간과 노력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을 소모했습니다. 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이러한 문제를 해결하기 위해 넘버로는</a:t>
            </a:r>
            <a:r>
              <a:rPr lang="en-US" sz="1599" spc="-126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99" spc="-126" b="true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편리한 검색 환경</a:t>
            </a:r>
            <a:r>
              <a:rPr lang="en-US" sz="1599" spc="-126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과 </a:t>
            </a:r>
            <a:r>
              <a:rPr lang="en-US" sz="1599" spc="-126" b="true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효율적인 구매 결정 지원 시스템</a:t>
            </a:r>
            <a:r>
              <a:rPr lang="en-US" sz="1599" spc="-12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을 제공합니다</a:t>
            </a:r>
            <a:r>
              <a:rPr lang="en-US" sz="1599" spc="-126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l">
              <a:lnSpc>
                <a:spcPts val="2222"/>
              </a:lnSpc>
            </a:pPr>
          </a:p>
        </p:txBody>
      </p:sp>
      <p:sp>
        <p:nvSpPr>
          <p:cNvPr name="TextBox 239" id="239"/>
          <p:cNvSpPr txBox="true"/>
          <p:nvPr/>
        </p:nvSpPr>
        <p:spPr>
          <a:xfrm rot="0">
            <a:off x="6424087" y="27639597"/>
            <a:ext cx="96322" cy="24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  <a:spcBef>
                <a:spcPct val="0"/>
              </a:spcBef>
            </a:pPr>
            <a:r>
              <a:rPr lang="en-US" b="true" sz="1399" spc="-44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  <p:sp>
        <p:nvSpPr>
          <p:cNvPr name="TextBox 240" id="240"/>
          <p:cNvSpPr txBox="true"/>
          <p:nvPr/>
        </p:nvSpPr>
        <p:spPr>
          <a:xfrm rot="0">
            <a:off x="6405037" y="28599717"/>
            <a:ext cx="96322" cy="24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  <a:spcBef>
                <a:spcPct val="0"/>
              </a:spcBef>
            </a:pPr>
            <a:r>
              <a:rPr lang="en-US" b="true" sz="1399" spc="-44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  <p:sp>
        <p:nvSpPr>
          <p:cNvPr name="TextBox 241" id="241"/>
          <p:cNvSpPr txBox="true"/>
          <p:nvPr/>
        </p:nvSpPr>
        <p:spPr>
          <a:xfrm rot="0">
            <a:off x="6434055" y="29562855"/>
            <a:ext cx="96322" cy="24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  <a:spcBef>
                <a:spcPct val="0"/>
              </a:spcBef>
            </a:pPr>
            <a:r>
              <a:rPr lang="en-US" b="true" sz="1399" spc="-44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  <p:sp>
        <p:nvSpPr>
          <p:cNvPr name="TextBox 242" id="242"/>
          <p:cNvSpPr txBox="true"/>
          <p:nvPr/>
        </p:nvSpPr>
        <p:spPr>
          <a:xfrm rot="0">
            <a:off x="5438332" y="27682240"/>
            <a:ext cx="5518369" cy="18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299" spc="-157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PC,  태블릿,  모바일  </a:t>
            </a:r>
            <a:r>
              <a:rPr lang="en-US" b="true" sz="1299" spc="-157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화면 크기에 맞춰서</a:t>
            </a:r>
            <a:r>
              <a:rPr lang="en-US" sz="1299" spc="-157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99" spc="-157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디자인 한다.</a:t>
            </a:r>
          </a:p>
        </p:txBody>
      </p:sp>
      <p:sp>
        <p:nvSpPr>
          <p:cNvPr name="TextBox 243" id="243"/>
          <p:cNvSpPr txBox="true"/>
          <p:nvPr/>
        </p:nvSpPr>
        <p:spPr>
          <a:xfrm rot="0">
            <a:off x="5540115" y="28642912"/>
            <a:ext cx="5518369" cy="18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1299" spc="-157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메인 화면에서</a:t>
            </a:r>
            <a:r>
              <a:rPr lang="en-US" sz="1299" spc="-15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true" sz="1299" spc="-15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주요색상</a:t>
            </a:r>
            <a:r>
              <a:rPr lang="en-US" sz="1299" spc="-157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과</a:t>
            </a:r>
            <a:r>
              <a:rPr lang="en-US" b="true" sz="1299" spc="-15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보조색상</a:t>
            </a:r>
            <a:r>
              <a:rPr lang="en-US" sz="1299" spc="-157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을 눈에 띄게 만든다.</a:t>
            </a:r>
          </a:p>
        </p:txBody>
      </p:sp>
      <p:sp>
        <p:nvSpPr>
          <p:cNvPr name="TextBox 244" id="244"/>
          <p:cNvSpPr txBox="true"/>
          <p:nvPr/>
        </p:nvSpPr>
        <p:spPr>
          <a:xfrm rot="0">
            <a:off x="5530590" y="29602568"/>
            <a:ext cx="5518369" cy="18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b="true" sz="1299" spc="-15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AI 기반 추천 시스템</a:t>
            </a:r>
            <a:r>
              <a:rPr lang="en-US" sz="1299" spc="-157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으로 쉽고 효율적인 제품 검색이 목적 !</a:t>
            </a:r>
          </a:p>
        </p:txBody>
      </p:sp>
      <p:sp>
        <p:nvSpPr>
          <p:cNvPr name="TextBox 245" id="245"/>
          <p:cNvSpPr txBox="true"/>
          <p:nvPr/>
        </p:nvSpPr>
        <p:spPr>
          <a:xfrm rot="0">
            <a:off x="694254" y="33012126"/>
            <a:ext cx="4420763" cy="6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sz="3699" b="true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03. SWOT Analysis</a:t>
            </a:r>
          </a:p>
        </p:txBody>
      </p:sp>
      <p:sp>
        <p:nvSpPr>
          <p:cNvPr name="TextBox 246" id="246"/>
          <p:cNvSpPr txBox="true"/>
          <p:nvPr/>
        </p:nvSpPr>
        <p:spPr>
          <a:xfrm rot="0">
            <a:off x="4370394" y="33786886"/>
            <a:ext cx="2115442" cy="35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999" spc="127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전략</a:t>
            </a:r>
          </a:p>
        </p:txBody>
      </p:sp>
      <p:sp>
        <p:nvSpPr>
          <p:cNvPr name="TextBox 247" id="247"/>
          <p:cNvSpPr txBox="true"/>
          <p:nvPr/>
        </p:nvSpPr>
        <p:spPr>
          <a:xfrm rot="0">
            <a:off x="421854" y="34199485"/>
            <a:ext cx="9870065" cy="533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"/>
              </a:lnSpc>
            </a:pPr>
            <a:r>
              <a:rPr lang="en-US" sz="1399" spc="-6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AI 기반 제품 검색과 추천 시스템을 통해 </a:t>
            </a:r>
            <a:r>
              <a:rPr lang="en-US" b="true" sz="1399" spc="-6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소비자가 원하는 제품을 쉽게 찾을 수 있도록 품질을 강화</a:t>
            </a:r>
            <a:r>
              <a:rPr lang="en-US" sz="1399" spc="-65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하고,</a:t>
            </a:r>
          </a:p>
          <a:p>
            <a:pPr algn="ctr">
              <a:lnSpc>
                <a:spcPts val="2126"/>
              </a:lnSpc>
            </a:pPr>
            <a:r>
              <a:rPr lang="en-US" sz="1399" spc="-65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SNS 및디지털 광고를 활용해 </a:t>
            </a:r>
            <a:r>
              <a:rPr lang="en-US" b="true" sz="1399" spc="-6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국내 및 해외 소비자들에게 인지도록 확대</a:t>
            </a:r>
            <a:r>
              <a:rPr lang="en-US" sz="1399" spc="-6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하여 글로벌 경쟁력을 확보합니다.</a:t>
            </a:r>
          </a:p>
        </p:txBody>
      </p:sp>
      <p:sp>
        <p:nvSpPr>
          <p:cNvPr name="TextBox 248" id="248"/>
          <p:cNvSpPr txBox="true"/>
          <p:nvPr/>
        </p:nvSpPr>
        <p:spPr>
          <a:xfrm rot="0">
            <a:off x="2660370" y="35304674"/>
            <a:ext cx="1510657" cy="28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b="true" sz="1499" spc="70">
                <a:solidFill>
                  <a:srgbClr val="80AFDB"/>
                </a:solidFill>
                <a:latin typeface="Roboto Bold"/>
                <a:ea typeface="Roboto Bold"/>
                <a:cs typeface="Roboto Bold"/>
                <a:sym typeface="Roboto Bold"/>
              </a:rPr>
              <a:t>Strength</a:t>
            </a:r>
          </a:p>
        </p:txBody>
      </p:sp>
      <p:sp>
        <p:nvSpPr>
          <p:cNvPr name="TextBox 249" id="249"/>
          <p:cNvSpPr txBox="true"/>
          <p:nvPr/>
        </p:nvSpPr>
        <p:spPr>
          <a:xfrm rot="0">
            <a:off x="2108856" y="35662849"/>
            <a:ext cx="2593524" cy="37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AI 기술을 활용한</a:t>
            </a:r>
            <a:r>
              <a:rPr lang="en-US" sz="999" spc="-15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true" sz="999" spc="-1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효율적이고 정확한 검색 및</a:t>
            </a:r>
          </a:p>
          <a:p>
            <a:pPr algn="ctr">
              <a:lnSpc>
                <a:spcPts val="1518"/>
              </a:lnSpc>
            </a:pPr>
            <a:r>
              <a:rPr lang="en-US" b="true" sz="999" spc="-15">
                <a:solidFill>
                  <a:srgbClr val="7E7E7E"/>
                </a:solidFill>
                <a:latin typeface="Roboto Bold"/>
                <a:ea typeface="Roboto Bold"/>
                <a:cs typeface="Roboto Bold"/>
                <a:sym typeface="Roboto Bold"/>
              </a:rPr>
              <a:t>추천 서비스</a:t>
            </a: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로 소비자 편의성을 극대화한다.</a:t>
            </a:r>
          </a:p>
        </p:txBody>
      </p:sp>
      <p:sp>
        <p:nvSpPr>
          <p:cNvPr name="TextBox 250" id="250"/>
          <p:cNvSpPr txBox="true"/>
          <p:nvPr/>
        </p:nvSpPr>
        <p:spPr>
          <a:xfrm rot="0">
            <a:off x="6589687" y="35279043"/>
            <a:ext cx="1510657" cy="28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b="true" sz="1499" spc="70">
                <a:solidFill>
                  <a:srgbClr val="80AFDB"/>
                </a:solidFill>
                <a:latin typeface="Roboto Bold"/>
                <a:ea typeface="Roboto Bold"/>
                <a:cs typeface="Roboto Bold"/>
                <a:sym typeface="Roboto Bold"/>
              </a:rPr>
              <a:t>Weakness</a:t>
            </a:r>
          </a:p>
        </p:txBody>
      </p:sp>
      <p:sp>
        <p:nvSpPr>
          <p:cNvPr name="TextBox 251" id="251"/>
          <p:cNvSpPr txBox="true"/>
          <p:nvPr/>
        </p:nvSpPr>
        <p:spPr>
          <a:xfrm rot="0">
            <a:off x="6599767" y="37047575"/>
            <a:ext cx="1510657" cy="28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b="true" sz="1499" spc="70">
                <a:solidFill>
                  <a:srgbClr val="80AFDB"/>
                </a:solidFill>
                <a:latin typeface="Roboto Bold"/>
                <a:ea typeface="Roboto Bold"/>
                <a:cs typeface="Roboto Bold"/>
                <a:sym typeface="Roboto Bold"/>
              </a:rPr>
              <a:t>Threat</a:t>
            </a:r>
          </a:p>
        </p:txBody>
      </p:sp>
      <p:sp>
        <p:nvSpPr>
          <p:cNvPr name="TextBox 252" id="252"/>
          <p:cNvSpPr txBox="true"/>
          <p:nvPr/>
        </p:nvSpPr>
        <p:spPr>
          <a:xfrm rot="0">
            <a:off x="2696500" y="37047575"/>
            <a:ext cx="1510657" cy="28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8"/>
              </a:lnSpc>
            </a:pPr>
            <a:r>
              <a:rPr lang="en-US" b="true" sz="1499" spc="70">
                <a:solidFill>
                  <a:srgbClr val="80AFDB"/>
                </a:solidFill>
                <a:latin typeface="Roboto Bold"/>
                <a:ea typeface="Roboto Bold"/>
                <a:cs typeface="Roboto Bold"/>
                <a:sym typeface="Roboto Bold"/>
              </a:rPr>
              <a:t>Opportunity</a:t>
            </a:r>
          </a:p>
        </p:txBody>
      </p:sp>
      <p:sp>
        <p:nvSpPr>
          <p:cNvPr name="TextBox 253" id="253"/>
          <p:cNvSpPr txBox="true"/>
          <p:nvPr/>
        </p:nvSpPr>
        <p:spPr>
          <a:xfrm rot="0">
            <a:off x="6038173" y="35637218"/>
            <a:ext cx="2593524" cy="37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새롭게 론칭한 서비스로 </a:t>
            </a:r>
            <a:r>
              <a:rPr lang="en-US" b="true" sz="999" spc="-1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브랜드 인지도 부족</a:t>
            </a: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이</a:t>
            </a:r>
          </a:p>
          <a:p>
            <a:pPr algn="ctr">
              <a:lnSpc>
                <a:spcPts val="1518"/>
              </a:lnSpc>
            </a:pP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초기 확장에 어려움을 줄 수 있다.</a:t>
            </a:r>
          </a:p>
        </p:txBody>
      </p:sp>
      <p:sp>
        <p:nvSpPr>
          <p:cNvPr name="TextBox 254" id="254"/>
          <p:cNvSpPr txBox="true"/>
          <p:nvPr/>
        </p:nvSpPr>
        <p:spPr>
          <a:xfrm rot="0">
            <a:off x="6048253" y="37405750"/>
            <a:ext cx="2593524" cy="56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이미 자리 잡은 </a:t>
            </a:r>
            <a:r>
              <a:rPr lang="en-US" b="true" sz="999" spc="-1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글로벌 경쟁 브랜드</a:t>
            </a: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와의 차별성을</a:t>
            </a:r>
          </a:p>
          <a:p>
            <a:pPr algn="ctr">
              <a:lnSpc>
                <a:spcPts val="1518"/>
              </a:lnSpc>
            </a:pP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유지하며 소비자에게 신뢰를 얻기 위해 지속적인</a:t>
            </a:r>
          </a:p>
          <a:p>
            <a:pPr algn="ctr">
              <a:lnSpc>
                <a:spcPts val="1518"/>
              </a:lnSpc>
            </a:pP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서비스 개선이 필요하다.</a:t>
            </a:r>
          </a:p>
        </p:txBody>
      </p:sp>
      <p:sp>
        <p:nvSpPr>
          <p:cNvPr name="TextBox 255" id="255"/>
          <p:cNvSpPr txBox="true"/>
          <p:nvPr/>
        </p:nvSpPr>
        <p:spPr>
          <a:xfrm rot="0">
            <a:off x="2144986" y="37405750"/>
            <a:ext cx="2593524" cy="56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글로벌 시장 진출을 위해</a:t>
            </a:r>
            <a:r>
              <a:rPr lang="en-US" b="true" sz="999" spc="-1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 SNS 및 디지털 마케팅 </a:t>
            </a:r>
          </a:p>
          <a:p>
            <a:pPr algn="ctr">
              <a:lnSpc>
                <a:spcPts val="1518"/>
              </a:lnSpc>
            </a:pPr>
            <a:r>
              <a:rPr lang="en-US" b="true" sz="999" spc="-1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강화</a:t>
            </a: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로 브랜드 인지도를 넓히고, 다양한 언어지원으로</a:t>
            </a:r>
            <a:r>
              <a:rPr lang="en-US" sz="999" spc="-15">
                <a:solidFill>
                  <a:srgbClr val="3838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true" sz="999" spc="-15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해외 소비자의 접근성 향상</a:t>
            </a:r>
            <a:r>
              <a:rPr lang="en-US" sz="999" spc="-15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을 기대한다.</a:t>
            </a:r>
          </a:p>
        </p:txBody>
      </p:sp>
      <p:sp>
        <p:nvSpPr>
          <p:cNvPr name="TextBox 256" id="256"/>
          <p:cNvSpPr txBox="true"/>
          <p:nvPr/>
        </p:nvSpPr>
        <p:spPr>
          <a:xfrm rot="0">
            <a:off x="124636" y="40277985"/>
            <a:ext cx="4420763" cy="62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1"/>
              </a:lnSpc>
            </a:pPr>
            <a:r>
              <a:rPr lang="en-US" b="true" sz="3699" spc="118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04. Persona</a:t>
            </a:r>
          </a:p>
        </p:txBody>
      </p:sp>
      <p:sp>
        <p:nvSpPr>
          <p:cNvPr name="TextBox 257" id="257"/>
          <p:cNvSpPr txBox="true"/>
          <p:nvPr/>
        </p:nvSpPr>
        <p:spPr>
          <a:xfrm rot="0">
            <a:off x="1893205" y="41750554"/>
            <a:ext cx="2593524" cy="45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b="true" sz="1199" spc="-19">
                <a:solidFill>
                  <a:srgbClr val="4E4E4E"/>
                </a:solidFill>
                <a:latin typeface="Roboto Bold"/>
                <a:ea typeface="Roboto Bold"/>
                <a:cs typeface="Roboto Bold"/>
                <a:sym typeface="Roboto Bold"/>
              </a:rPr>
              <a:t>원하는 제품을 검색하려는데.. </a:t>
            </a:r>
          </a:p>
          <a:p>
            <a:pPr algn="ctr">
              <a:lnSpc>
                <a:spcPts val="1822"/>
              </a:lnSpc>
            </a:pPr>
            <a:r>
              <a:rPr lang="en-US" b="true" sz="1199" spc="-19">
                <a:solidFill>
                  <a:srgbClr val="4E4E4E"/>
                </a:solidFill>
                <a:latin typeface="Roboto Bold"/>
                <a:ea typeface="Roboto Bold"/>
                <a:cs typeface="Roboto Bold"/>
                <a:sym typeface="Roboto Bold"/>
              </a:rPr>
              <a:t>어디서부터 시작해야 할지 모르겠어요!!</a:t>
            </a:r>
          </a:p>
        </p:txBody>
      </p:sp>
      <p:sp>
        <p:nvSpPr>
          <p:cNvPr name="TextBox 258" id="258"/>
          <p:cNvSpPr txBox="true"/>
          <p:nvPr/>
        </p:nvSpPr>
        <p:spPr>
          <a:xfrm rot="0">
            <a:off x="6085748" y="41864854"/>
            <a:ext cx="2937874" cy="227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b="true" sz="1199" spc="-19">
                <a:solidFill>
                  <a:srgbClr val="4E4E4E"/>
                </a:solidFill>
                <a:latin typeface="Roboto Bold"/>
                <a:ea typeface="Roboto Bold"/>
                <a:cs typeface="Roboto Bold"/>
                <a:sym typeface="Roboto Bold"/>
              </a:rPr>
              <a:t>이 제품과 비슷한 다른 추천 제품도 보고 싶어요!</a:t>
            </a:r>
          </a:p>
        </p:txBody>
      </p:sp>
      <p:sp>
        <p:nvSpPr>
          <p:cNvPr name="TextBox 259" id="259"/>
          <p:cNvSpPr txBox="true"/>
          <p:nvPr/>
        </p:nvSpPr>
        <p:spPr>
          <a:xfrm rot="0">
            <a:off x="1910658" y="43530170"/>
            <a:ext cx="2593524" cy="18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b="true" sz="999" spc="-15">
                <a:solidFill>
                  <a:srgbClr val="4E4E4E"/>
                </a:solidFill>
                <a:latin typeface="Roboto Bold"/>
                <a:ea typeface="Roboto Bold"/>
                <a:cs typeface="Roboto Bold"/>
                <a:sym typeface="Roboto Bold"/>
              </a:rPr>
              <a:t>제품 검색이 어려운 소비자</a:t>
            </a:r>
          </a:p>
        </p:txBody>
      </p:sp>
      <p:sp>
        <p:nvSpPr>
          <p:cNvPr name="TextBox 260" id="260"/>
          <p:cNvSpPr txBox="true"/>
          <p:nvPr/>
        </p:nvSpPr>
        <p:spPr>
          <a:xfrm rot="0">
            <a:off x="6231093" y="43539695"/>
            <a:ext cx="2593524" cy="18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b="true" sz="999" spc="-15">
                <a:solidFill>
                  <a:srgbClr val="4E4E4E"/>
                </a:solidFill>
                <a:latin typeface="Roboto Bold"/>
                <a:ea typeface="Roboto Bold"/>
                <a:cs typeface="Roboto Bold"/>
                <a:sym typeface="Roboto Bold"/>
              </a:rPr>
              <a:t>다양한 제품 옵션을 탐색하고 싶은 소비자</a:t>
            </a:r>
          </a:p>
        </p:txBody>
      </p:sp>
      <p:sp>
        <p:nvSpPr>
          <p:cNvPr name="TextBox 261" id="261"/>
          <p:cNvSpPr txBox="true"/>
          <p:nvPr/>
        </p:nvSpPr>
        <p:spPr>
          <a:xfrm rot="0">
            <a:off x="694254" y="43922808"/>
            <a:ext cx="2593524" cy="20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b="true" sz="1099" spc="-17">
                <a:solidFill>
                  <a:srgbClr val="4E4E4E"/>
                </a:solidFill>
                <a:latin typeface="Roboto Bold"/>
                <a:ea typeface="Roboto Bold"/>
                <a:cs typeface="Roboto Bold"/>
                <a:sym typeface="Roboto Bold"/>
              </a:rPr>
              <a:t>Pain Point</a:t>
            </a:r>
          </a:p>
        </p:txBody>
      </p:sp>
      <p:sp>
        <p:nvSpPr>
          <p:cNvPr name="TextBox 262" id="262"/>
          <p:cNvSpPr txBox="true"/>
          <p:nvPr/>
        </p:nvSpPr>
        <p:spPr>
          <a:xfrm rot="0">
            <a:off x="5065157" y="43922808"/>
            <a:ext cx="2593524" cy="20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b="true" sz="1099" spc="-17">
                <a:solidFill>
                  <a:srgbClr val="4E4E4E"/>
                </a:solidFill>
                <a:latin typeface="Roboto Bold"/>
                <a:ea typeface="Roboto Bold"/>
                <a:cs typeface="Roboto Bold"/>
                <a:sym typeface="Roboto Bold"/>
              </a:rPr>
              <a:t>Pain Point</a:t>
            </a:r>
          </a:p>
        </p:txBody>
      </p:sp>
      <p:sp>
        <p:nvSpPr>
          <p:cNvPr name="TextBox 263" id="263"/>
          <p:cNvSpPr txBox="true"/>
          <p:nvPr/>
        </p:nvSpPr>
        <p:spPr>
          <a:xfrm rot="0">
            <a:off x="745371" y="44535327"/>
            <a:ext cx="2593524" cy="20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b="true" sz="1099" spc="28">
                <a:solidFill>
                  <a:srgbClr val="4E4E4E"/>
                </a:solidFill>
                <a:latin typeface="Roboto Bold"/>
                <a:ea typeface="Roboto Bold"/>
                <a:cs typeface="Roboto Bold"/>
                <a:sym typeface="Roboto Bold"/>
              </a:rPr>
              <a:t>User Needs</a:t>
            </a:r>
          </a:p>
        </p:txBody>
      </p:sp>
      <p:sp>
        <p:nvSpPr>
          <p:cNvPr name="TextBox 264" id="264"/>
          <p:cNvSpPr txBox="true"/>
          <p:nvPr/>
        </p:nvSpPr>
        <p:spPr>
          <a:xfrm rot="0">
            <a:off x="5127324" y="44535327"/>
            <a:ext cx="2593524" cy="20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b="true" sz="1099" spc="28">
                <a:solidFill>
                  <a:srgbClr val="4E4E4E"/>
                </a:solidFill>
                <a:latin typeface="Roboto Bold"/>
                <a:ea typeface="Roboto Bold"/>
                <a:cs typeface="Roboto Bold"/>
                <a:sym typeface="Roboto Bold"/>
              </a:rPr>
              <a:t>User Needs</a:t>
            </a:r>
          </a:p>
        </p:txBody>
      </p:sp>
      <p:sp>
        <p:nvSpPr>
          <p:cNvPr name="TextBox 265" id="265"/>
          <p:cNvSpPr txBox="true"/>
          <p:nvPr/>
        </p:nvSpPr>
        <p:spPr>
          <a:xfrm rot="0">
            <a:off x="1578917" y="44125789"/>
            <a:ext cx="2925265" cy="15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"/>
              </a:lnSpc>
            </a:pPr>
            <a:r>
              <a:rPr lang="en-US" sz="799" spc="-12">
                <a:solidFill>
                  <a:srgbClr val="4E4E4E"/>
                </a:solidFill>
                <a:latin typeface="Roboto"/>
                <a:ea typeface="Roboto"/>
                <a:cs typeface="Roboto"/>
                <a:sym typeface="Roboto"/>
              </a:rPr>
              <a:t>정확한 제품명을 알지 못해 어떤 제품으로 구매해야 할지 고민이에요</a:t>
            </a:r>
          </a:p>
        </p:txBody>
      </p:sp>
      <p:sp>
        <p:nvSpPr>
          <p:cNvPr name="TextBox 266" id="266"/>
          <p:cNvSpPr txBox="true"/>
          <p:nvPr/>
        </p:nvSpPr>
        <p:spPr>
          <a:xfrm rot="0">
            <a:off x="1667645" y="44738308"/>
            <a:ext cx="2975045" cy="15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"/>
              </a:lnSpc>
            </a:pPr>
            <a:r>
              <a:rPr lang="en-US" sz="799" spc="-12">
                <a:solidFill>
                  <a:srgbClr val="4E4E4E"/>
                </a:solidFill>
                <a:latin typeface="Roboto"/>
                <a:ea typeface="Roboto"/>
                <a:cs typeface="Roboto"/>
                <a:sym typeface="Roboto"/>
              </a:rPr>
              <a:t>제품에 쓰어있는 제품 정보들로 제가 구매해야할 제품을 구입하고 싶어요</a:t>
            </a:r>
          </a:p>
        </p:txBody>
      </p:sp>
      <p:sp>
        <p:nvSpPr>
          <p:cNvPr name="TextBox 267" id="267"/>
          <p:cNvSpPr txBox="true"/>
          <p:nvPr/>
        </p:nvSpPr>
        <p:spPr>
          <a:xfrm rot="0">
            <a:off x="6056102" y="44738308"/>
            <a:ext cx="2693672" cy="31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"/>
              </a:lnSpc>
            </a:pPr>
            <a:r>
              <a:rPr lang="en-US" sz="799" spc="-12">
                <a:solidFill>
                  <a:srgbClr val="4E4E4E"/>
                </a:solidFill>
                <a:latin typeface="Roboto"/>
                <a:ea typeface="Roboto"/>
                <a:cs typeface="Roboto"/>
                <a:sym typeface="Roboto"/>
              </a:rPr>
              <a:t>AI 기반 추천 시스템을 통해 찾고 있는 제품과 유사한 제품군들을 확인하고 다양한 옵션 중에 가장 합리적인 제품을 선택하고 싶어요</a:t>
            </a:r>
          </a:p>
        </p:txBody>
      </p:sp>
      <p:sp>
        <p:nvSpPr>
          <p:cNvPr name="TextBox 268" id="268"/>
          <p:cNvSpPr txBox="true"/>
          <p:nvPr/>
        </p:nvSpPr>
        <p:spPr>
          <a:xfrm rot="0">
            <a:off x="5908877" y="44125789"/>
            <a:ext cx="2925265" cy="15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"/>
              </a:lnSpc>
            </a:pPr>
            <a:r>
              <a:rPr lang="en-US" sz="799" spc="-12">
                <a:solidFill>
                  <a:srgbClr val="4E4E4E"/>
                </a:solidFill>
                <a:latin typeface="Roboto"/>
                <a:ea typeface="Roboto"/>
                <a:cs typeface="Roboto"/>
                <a:sym typeface="Roboto"/>
              </a:rPr>
              <a:t>비슷한 제품군이나 대체 가능한 추천 제품을 쉽게 찾기가 어렵네요</a:t>
            </a:r>
          </a:p>
        </p:txBody>
      </p:sp>
      <p:sp>
        <p:nvSpPr>
          <p:cNvPr name="TextBox 269" id="269"/>
          <p:cNvSpPr txBox="true"/>
          <p:nvPr/>
        </p:nvSpPr>
        <p:spPr>
          <a:xfrm rot="0">
            <a:off x="364674" y="47489426"/>
            <a:ext cx="6347611" cy="60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b="true" sz="3499" spc="111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05. Problem &amp; Solution</a:t>
            </a:r>
          </a:p>
        </p:txBody>
      </p:sp>
      <p:sp>
        <p:nvSpPr>
          <p:cNvPr name="TextBox 270" id="270"/>
          <p:cNvSpPr txBox="true"/>
          <p:nvPr/>
        </p:nvSpPr>
        <p:spPr>
          <a:xfrm rot="0">
            <a:off x="1794149" y="48990842"/>
            <a:ext cx="7039993" cy="227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199" spc="-87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페르소나를 이용해 확인했던 </a:t>
            </a:r>
            <a:r>
              <a:rPr lang="en-US" b="true" sz="1199" spc="-8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Pain Point</a:t>
            </a:r>
            <a:r>
              <a:rPr lang="en-US" sz="1199" spc="-87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를 바탕으로 넘버로(Numbero) 서비스의 </a:t>
            </a:r>
            <a:r>
              <a:rPr lang="en-US" b="true" sz="1199" spc="-8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솔루션</a:t>
            </a:r>
            <a:r>
              <a:rPr lang="en-US" sz="1199" spc="-87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을 도출했습니다.</a:t>
            </a:r>
          </a:p>
        </p:txBody>
      </p:sp>
      <p:sp>
        <p:nvSpPr>
          <p:cNvPr name="TextBox 271" id="271"/>
          <p:cNvSpPr txBox="true"/>
          <p:nvPr/>
        </p:nvSpPr>
        <p:spPr>
          <a:xfrm rot="0">
            <a:off x="2716326" y="49900255"/>
            <a:ext cx="1861025" cy="23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4"/>
              </a:lnSpc>
            </a:pPr>
            <a:r>
              <a:rPr lang="en-US" sz="1299" b="true">
                <a:solidFill>
                  <a:srgbClr val="7E7E7E"/>
                </a:solidFill>
                <a:latin typeface="Roboto Bold"/>
                <a:ea typeface="Roboto Bold"/>
                <a:cs typeface="Roboto Bold"/>
                <a:sym typeface="Roboto Bold"/>
              </a:rPr>
              <a:t>As-ls</a:t>
            </a:r>
          </a:p>
        </p:txBody>
      </p:sp>
      <p:sp>
        <p:nvSpPr>
          <p:cNvPr name="TextBox 272" id="272"/>
          <p:cNvSpPr txBox="true"/>
          <p:nvPr/>
        </p:nvSpPr>
        <p:spPr>
          <a:xfrm rot="0">
            <a:off x="6168284" y="49924349"/>
            <a:ext cx="1861025" cy="23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4"/>
              </a:lnSpc>
            </a:pPr>
            <a:r>
              <a:rPr lang="en-US" sz="12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T0-Be</a:t>
            </a:r>
          </a:p>
        </p:txBody>
      </p:sp>
      <p:sp>
        <p:nvSpPr>
          <p:cNvPr name="TextBox 273" id="273"/>
          <p:cNvSpPr txBox="true"/>
          <p:nvPr/>
        </p:nvSpPr>
        <p:spPr>
          <a:xfrm rot="0">
            <a:off x="2823050" y="50710353"/>
            <a:ext cx="1555309" cy="23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4"/>
              </a:lnSpc>
            </a:pPr>
            <a:r>
              <a:rPr lang="en-US" sz="1299" b="true">
                <a:solidFill>
                  <a:srgbClr val="7E7E7E"/>
                </a:solidFill>
                <a:latin typeface="Roboto Bold"/>
                <a:ea typeface="Roboto Bold"/>
                <a:cs typeface="Roboto Bold"/>
                <a:sym typeface="Roboto Bold"/>
              </a:rPr>
              <a:t>Pain Point</a:t>
            </a:r>
          </a:p>
        </p:txBody>
      </p:sp>
      <p:sp>
        <p:nvSpPr>
          <p:cNvPr name="TextBox 274" id="274"/>
          <p:cNvSpPr txBox="true"/>
          <p:nvPr/>
        </p:nvSpPr>
        <p:spPr>
          <a:xfrm rot="0">
            <a:off x="6313328" y="50710353"/>
            <a:ext cx="1555309" cy="232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4"/>
              </a:lnSpc>
            </a:pPr>
            <a:r>
              <a:rPr lang="en-US" sz="1299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Solution</a:t>
            </a:r>
          </a:p>
        </p:txBody>
      </p:sp>
      <p:sp>
        <p:nvSpPr>
          <p:cNvPr name="TextBox 275" id="275"/>
          <p:cNvSpPr txBox="true"/>
          <p:nvPr/>
        </p:nvSpPr>
        <p:spPr>
          <a:xfrm rot="0">
            <a:off x="80708" y="51109511"/>
            <a:ext cx="7039993" cy="456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199" spc="-119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 정확한 제품명을 알지 못할 경우 검색 </a:t>
            </a:r>
          </a:p>
          <a:p>
            <a:pPr algn="ctr">
              <a:lnSpc>
                <a:spcPts val="1822"/>
              </a:lnSpc>
            </a:pPr>
            <a:r>
              <a:rPr lang="en-US" sz="1199" spc="-119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과정이 번거롭고 결과를 찾기가 어렵다</a:t>
            </a:r>
          </a:p>
        </p:txBody>
      </p:sp>
      <p:sp>
        <p:nvSpPr>
          <p:cNvPr name="TextBox 276" id="276"/>
          <p:cNvSpPr txBox="true"/>
          <p:nvPr/>
        </p:nvSpPr>
        <p:spPr>
          <a:xfrm rot="0">
            <a:off x="5812455" y="51019507"/>
            <a:ext cx="2557055" cy="63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199" spc="-1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기반 검색 시스템을 통해 인증번호나 </a:t>
            </a:r>
          </a:p>
          <a:p>
            <a:pPr algn="ctr">
              <a:lnSpc>
                <a:spcPts val="1474"/>
              </a:lnSpc>
            </a:pPr>
            <a:r>
              <a:rPr lang="en-US" sz="1199" spc="-1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일부 정보만으로도 원하는 제품을 </a:t>
            </a:r>
          </a:p>
          <a:p>
            <a:pPr algn="ctr">
              <a:lnSpc>
                <a:spcPts val="1822"/>
              </a:lnSpc>
            </a:pPr>
            <a:r>
              <a:rPr lang="en-US" sz="1199" spc="-1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빠르게  검색이 가능하다.</a:t>
            </a:r>
          </a:p>
        </p:txBody>
      </p:sp>
      <p:sp>
        <p:nvSpPr>
          <p:cNvPr name="TextBox 277" id="277"/>
          <p:cNvSpPr txBox="true"/>
          <p:nvPr/>
        </p:nvSpPr>
        <p:spPr>
          <a:xfrm rot="0">
            <a:off x="-132256" y="54317279"/>
            <a:ext cx="6347611" cy="60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b="true" sz="3499" spc="111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06. Design Concept</a:t>
            </a:r>
          </a:p>
        </p:txBody>
      </p:sp>
      <p:sp>
        <p:nvSpPr>
          <p:cNvPr name="TextBox 278" id="278"/>
          <p:cNvSpPr txBox="true"/>
          <p:nvPr/>
        </p:nvSpPr>
        <p:spPr>
          <a:xfrm rot="0">
            <a:off x="1009254" y="55852096"/>
            <a:ext cx="8236258" cy="306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599" spc="-11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넘버로 (Numbero)가 보여주고자 하는 </a:t>
            </a:r>
            <a:r>
              <a:rPr lang="en-US" b="true" sz="1599" spc="-11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디자인 컨셉</a:t>
            </a:r>
            <a:r>
              <a:rPr lang="en-US" sz="1599" spc="-11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과 일치하는 </a:t>
            </a:r>
            <a:r>
              <a:rPr lang="en-US" b="true" sz="1599" spc="-11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키워드</a:t>
            </a:r>
            <a:r>
              <a:rPr lang="en-US" sz="1599" spc="-116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를 적용했습니다.</a:t>
            </a:r>
          </a:p>
        </p:txBody>
      </p:sp>
      <p:sp>
        <p:nvSpPr>
          <p:cNvPr name="TextBox 279" id="279"/>
          <p:cNvSpPr txBox="true"/>
          <p:nvPr/>
        </p:nvSpPr>
        <p:spPr>
          <a:xfrm rot="0">
            <a:off x="1748161" y="57647496"/>
            <a:ext cx="1555309" cy="38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직관성</a:t>
            </a:r>
          </a:p>
        </p:txBody>
      </p:sp>
      <p:sp>
        <p:nvSpPr>
          <p:cNvPr name="TextBox 280" id="280"/>
          <p:cNvSpPr txBox="true"/>
          <p:nvPr/>
        </p:nvSpPr>
        <p:spPr>
          <a:xfrm rot="0">
            <a:off x="4583994" y="57647496"/>
            <a:ext cx="1555309" cy="38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미니멀리즘</a:t>
            </a:r>
          </a:p>
        </p:txBody>
      </p:sp>
      <p:sp>
        <p:nvSpPr>
          <p:cNvPr name="TextBox 281" id="281"/>
          <p:cNvSpPr txBox="true"/>
          <p:nvPr/>
        </p:nvSpPr>
        <p:spPr>
          <a:xfrm rot="0">
            <a:off x="7418947" y="57676071"/>
            <a:ext cx="1555309" cy="38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0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일관성</a:t>
            </a:r>
          </a:p>
        </p:txBody>
      </p:sp>
      <p:sp>
        <p:nvSpPr>
          <p:cNvPr name="TextBox 282" id="282"/>
          <p:cNvSpPr txBox="true"/>
          <p:nvPr/>
        </p:nvSpPr>
        <p:spPr>
          <a:xfrm rot="0">
            <a:off x="-744692" y="61145591"/>
            <a:ext cx="6347611" cy="60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b="true" sz="3499" spc="111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07. Overview</a:t>
            </a:r>
          </a:p>
        </p:txBody>
      </p:sp>
      <p:sp>
        <p:nvSpPr>
          <p:cNvPr name="TextBox 283" id="283"/>
          <p:cNvSpPr txBox="true"/>
          <p:nvPr/>
        </p:nvSpPr>
        <p:spPr>
          <a:xfrm rot="0">
            <a:off x="4668610" y="62498159"/>
            <a:ext cx="759505" cy="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"/>
              </a:lnSpc>
            </a:pPr>
            <a:r>
              <a:rPr lang="en-US" sz="299" spc="-21">
                <a:solidFill>
                  <a:srgbClr val="E0E0E0"/>
                </a:solidFill>
                <a:latin typeface="Roboto"/>
                <a:ea typeface="Roboto"/>
                <a:cs typeface="Roboto"/>
                <a:sym typeface="Roboto"/>
              </a:rPr>
              <a:t>찾으시려는 제품의 정보를 검색창에 입력해 주세요</a:t>
            </a:r>
          </a:p>
        </p:txBody>
      </p:sp>
      <p:sp>
        <p:nvSpPr>
          <p:cNvPr name="TextBox 284" id="284"/>
          <p:cNvSpPr txBox="true"/>
          <p:nvPr/>
        </p:nvSpPr>
        <p:spPr>
          <a:xfrm rot="0">
            <a:off x="6375384" y="62453319"/>
            <a:ext cx="198416" cy="6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"/>
              </a:lnSpc>
            </a:pPr>
            <a:r>
              <a:rPr lang="en-US" sz="299" spc="-21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로그인</a:t>
            </a:r>
          </a:p>
        </p:txBody>
      </p:sp>
      <p:sp>
        <p:nvSpPr>
          <p:cNvPr name="TextBox 285" id="285"/>
          <p:cNvSpPr txBox="true"/>
          <p:nvPr/>
        </p:nvSpPr>
        <p:spPr>
          <a:xfrm rot="0">
            <a:off x="5454264" y="68257126"/>
            <a:ext cx="198416" cy="6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"/>
              </a:lnSpc>
            </a:pPr>
            <a:r>
              <a:rPr lang="en-US" sz="299" spc="-21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로그인</a:t>
            </a:r>
          </a:p>
        </p:txBody>
      </p:sp>
      <p:sp>
        <p:nvSpPr>
          <p:cNvPr name="TextBox 286" id="286"/>
          <p:cNvSpPr txBox="true"/>
          <p:nvPr/>
        </p:nvSpPr>
        <p:spPr>
          <a:xfrm rot="0">
            <a:off x="6596454" y="62453319"/>
            <a:ext cx="198416" cy="6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"/>
              </a:lnSpc>
            </a:pPr>
            <a:r>
              <a:rPr lang="en-US" sz="299" spc="-21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회원가입</a:t>
            </a:r>
          </a:p>
        </p:txBody>
      </p:sp>
      <p:sp>
        <p:nvSpPr>
          <p:cNvPr name="TextBox 287" id="287"/>
          <p:cNvSpPr txBox="true"/>
          <p:nvPr/>
        </p:nvSpPr>
        <p:spPr>
          <a:xfrm rot="0">
            <a:off x="5675335" y="68257126"/>
            <a:ext cx="198416" cy="6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"/>
              </a:lnSpc>
            </a:pPr>
            <a:r>
              <a:rPr lang="en-US" sz="299" spc="-21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회원가입</a:t>
            </a:r>
          </a:p>
        </p:txBody>
      </p:sp>
      <p:sp>
        <p:nvSpPr>
          <p:cNvPr name="TextBox 288" id="288"/>
          <p:cNvSpPr txBox="true"/>
          <p:nvPr/>
        </p:nvSpPr>
        <p:spPr>
          <a:xfrm rot="0">
            <a:off x="6851070" y="62453319"/>
            <a:ext cx="135551" cy="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"/>
              </a:lnSpc>
            </a:pPr>
            <a:r>
              <a:rPr lang="en-US" sz="299" spc="-21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장바구니</a:t>
            </a:r>
          </a:p>
        </p:txBody>
      </p:sp>
      <p:sp>
        <p:nvSpPr>
          <p:cNvPr name="TextBox 289" id="289"/>
          <p:cNvSpPr txBox="true"/>
          <p:nvPr/>
        </p:nvSpPr>
        <p:spPr>
          <a:xfrm rot="0">
            <a:off x="5929950" y="68257126"/>
            <a:ext cx="135551" cy="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"/>
              </a:lnSpc>
            </a:pPr>
            <a:r>
              <a:rPr lang="en-US" sz="299" spc="-21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장바구니</a:t>
            </a:r>
          </a:p>
        </p:txBody>
      </p:sp>
      <p:sp>
        <p:nvSpPr>
          <p:cNvPr name="TextBox 290" id="290"/>
          <p:cNvSpPr txBox="true"/>
          <p:nvPr/>
        </p:nvSpPr>
        <p:spPr>
          <a:xfrm rot="0">
            <a:off x="3688922" y="62676048"/>
            <a:ext cx="198416" cy="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b="true" sz="499" spc="-36">
                <a:solidFill>
                  <a:srgbClr val="007BFF"/>
                </a:solidFill>
                <a:latin typeface="Roboto Bold"/>
                <a:ea typeface="Roboto Bold"/>
                <a:cs typeface="Roboto Bold"/>
                <a:sym typeface="Roboto Bold"/>
              </a:rPr>
              <a:t>NEW</a:t>
            </a:r>
          </a:p>
        </p:txBody>
      </p:sp>
      <p:sp>
        <p:nvSpPr>
          <p:cNvPr name="TextBox 291" id="291"/>
          <p:cNvSpPr txBox="true"/>
          <p:nvPr/>
        </p:nvSpPr>
        <p:spPr>
          <a:xfrm rot="0">
            <a:off x="3887339" y="62676048"/>
            <a:ext cx="198416" cy="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-36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BEST</a:t>
            </a:r>
          </a:p>
        </p:txBody>
      </p:sp>
      <p:sp>
        <p:nvSpPr>
          <p:cNvPr name="TextBox 292" id="292"/>
          <p:cNvSpPr txBox="true"/>
          <p:nvPr/>
        </p:nvSpPr>
        <p:spPr>
          <a:xfrm rot="0">
            <a:off x="4162073" y="62674018"/>
            <a:ext cx="198416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9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전기용품</a:t>
            </a:r>
          </a:p>
        </p:txBody>
      </p:sp>
      <p:sp>
        <p:nvSpPr>
          <p:cNvPr name="TextBox 293" id="293"/>
          <p:cNvSpPr txBox="true"/>
          <p:nvPr/>
        </p:nvSpPr>
        <p:spPr>
          <a:xfrm rot="0">
            <a:off x="4420357" y="62674018"/>
            <a:ext cx="198416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9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생활가전</a:t>
            </a:r>
          </a:p>
        </p:txBody>
      </p:sp>
      <p:sp>
        <p:nvSpPr>
          <p:cNvPr name="TextBox 294" id="294"/>
          <p:cNvSpPr txBox="true"/>
          <p:nvPr/>
        </p:nvSpPr>
        <p:spPr>
          <a:xfrm rot="0">
            <a:off x="4675924" y="62674018"/>
            <a:ext cx="216540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9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스마트기기</a:t>
            </a:r>
          </a:p>
        </p:txBody>
      </p:sp>
      <p:sp>
        <p:nvSpPr>
          <p:cNvPr name="TextBox 295" id="295"/>
          <p:cNvSpPr txBox="true"/>
          <p:nvPr/>
        </p:nvSpPr>
        <p:spPr>
          <a:xfrm rot="0">
            <a:off x="4936586" y="62674018"/>
            <a:ext cx="198416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9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기타 품목</a:t>
            </a:r>
          </a:p>
        </p:txBody>
      </p:sp>
      <p:sp>
        <p:nvSpPr>
          <p:cNvPr name="TextBox 296" id="296"/>
          <p:cNvSpPr txBox="true"/>
          <p:nvPr/>
        </p:nvSpPr>
        <p:spPr>
          <a:xfrm rot="0">
            <a:off x="4024663" y="62674018"/>
            <a:ext cx="198416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9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</a:p>
        </p:txBody>
      </p:sp>
      <p:sp>
        <p:nvSpPr>
          <p:cNvPr name="TextBox 297" id="297"/>
          <p:cNvSpPr txBox="true"/>
          <p:nvPr/>
        </p:nvSpPr>
        <p:spPr>
          <a:xfrm rot="0">
            <a:off x="1441288" y="64213274"/>
            <a:ext cx="1072040" cy="198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8"/>
              </a:lnSpc>
            </a:pPr>
            <a:r>
              <a:rPr lang="en-US" sz="999" spc="72">
                <a:solidFill>
                  <a:srgbClr val="6C6A6A"/>
                </a:solidFill>
                <a:latin typeface="210 빛글"/>
                <a:ea typeface="210 빛글"/>
                <a:cs typeface="210 빛글"/>
                <a:sym typeface="210 빛글"/>
              </a:rPr>
              <a:t>Numbero</a:t>
            </a:r>
          </a:p>
        </p:txBody>
      </p:sp>
      <p:sp>
        <p:nvSpPr>
          <p:cNvPr name="TextBox 298" id="298"/>
          <p:cNvSpPr txBox="true"/>
          <p:nvPr/>
        </p:nvSpPr>
        <p:spPr>
          <a:xfrm rot="0">
            <a:off x="2800620" y="64744836"/>
            <a:ext cx="198416" cy="8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9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전체보기</a:t>
            </a:r>
          </a:p>
        </p:txBody>
      </p:sp>
      <p:sp>
        <p:nvSpPr>
          <p:cNvPr name="TextBox 299" id="299"/>
          <p:cNvSpPr txBox="true"/>
          <p:nvPr/>
        </p:nvSpPr>
        <p:spPr>
          <a:xfrm rot="0">
            <a:off x="4333785" y="62944037"/>
            <a:ext cx="2209094" cy="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"/>
              </a:lnSpc>
            </a:pPr>
            <a:r>
              <a:rPr lang="en-US" sz="299" spc="3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“ 제품 라벨에 있는 정보를 입력하시면  일치하는 </a:t>
            </a:r>
            <a:r>
              <a:rPr lang="en-US" b="true" sz="299" spc="30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정확한 제품</a:t>
            </a:r>
            <a:r>
              <a:rPr lang="en-US" sz="299" spc="3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을 찾아드리고  </a:t>
            </a:r>
            <a:r>
              <a:rPr lang="en-US" b="true" sz="299" spc="30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호환되는 제품</a:t>
            </a:r>
            <a:r>
              <a:rPr lang="en-US" sz="299" spc="3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도 추천해 드립니다 “</a:t>
            </a:r>
          </a:p>
        </p:txBody>
      </p:sp>
      <p:sp>
        <p:nvSpPr>
          <p:cNvPr name="TextBox 300" id="300"/>
          <p:cNvSpPr txBox="true"/>
          <p:nvPr/>
        </p:nvSpPr>
        <p:spPr>
          <a:xfrm rot="0">
            <a:off x="1807366" y="64554656"/>
            <a:ext cx="1174373" cy="3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"/>
              </a:lnSpc>
            </a:pPr>
            <a:r>
              <a:rPr lang="en-US" sz="174" spc="18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“ 제품 라벨에 있는 정보를 입력하시면  일치하는 </a:t>
            </a:r>
            <a:r>
              <a:rPr lang="en-US" b="true" sz="174" spc="18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정확한 제품</a:t>
            </a:r>
            <a:r>
              <a:rPr lang="en-US" sz="174" spc="18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을 찾아드리고  </a:t>
            </a:r>
            <a:r>
              <a:rPr lang="en-US" b="true" sz="174" spc="18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호환되는 제품</a:t>
            </a:r>
            <a:r>
              <a:rPr lang="en-US" sz="174" spc="18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도 추천해 드립니다 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10" y="6994291"/>
            <a:ext cx="10703385" cy="17574327"/>
            <a:chOff x="0" y="0"/>
            <a:chExt cx="2711058" cy="4451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11058" cy="4451398"/>
            </a:xfrm>
            <a:custGeom>
              <a:avLst/>
              <a:gdLst/>
              <a:ahLst/>
              <a:cxnLst/>
              <a:rect r="r" b="b" t="t" l="l"/>
              <a:pathLst>
                <a:path h="4451398" w="2711058">
                  <a:moveTo>
                    <a:pt x="0" y="0"/>
                  </a:moveTo>
                  <a:lnTo>
                    <a:pt x="2711058" y="0"/>
                  </a:lnTo>
                  <a:lnTo>
                    <a:pt x="2711058" y="4451398"/>
                  </a:lnTo>
                  <a:lnTo>
                    <a:pt x="0" y="4451398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11058" cy="4489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0710196" cy="5996208"/>
            <a:chOff x="0" y="0"/>
            <a:chExt cx="2712783" cy="15187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12783" cy="1518778"/>
            </a:xfrm>
            <a:custGeom>
              <a:avLst/>
              <a:gdLst/>
              <a:ahLst/>
              <a:cxnLst/>
              <a:rect r="r" b="b" t="t" l="l"/>
              <a:pathLst>
                <a:path h="1518778" w="2712783">
                  <a:moveTo>
                    <a:pt x="0" y="0"/>
                  </a:moveTo>
                  <a:lnTo>
                    <a:pt x="2712783" y="0"/>
                  </a:lnTo>
                  <a:lnTo>
                    <a:pt x="2712783" y="1518778"/>
                  </a:lnTo>
                  <a:lnTo>
                    <a:pt x="0" y="1518778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12783" cy="1556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98704" y="4116773"/>
            <a:ext cx="1282723" cy="1086278"/>
            <a:chOff x="0" y="0"/>
            <a:chExt cx="324901" cy="2751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4901" cy="275143"/>
            </a:xfrm>
            <a:custGeom>
              <a:avLst/>
              <a:gdLst/>
              <a:ahLst/>
              <a:cxnLst/>
              <a:rect r="r" b="b" t="t" l="l"/>
              <a:pathLst>
                <a:path h="275143" w="324901">
                  <a:moveTo>
                    <a:pt x="36213" y="0"/>
                  </a:moveTo>
                  <a:lnTo>
                    <a:pt x="288687" y="0"/>
                  </a:lnTo>
                  <a:cubicBezTo>
                    <a:pt x="308687" y="0"/>
                    <a:pt x="324901" y="16213"/>
                    <a:pt x="324901" y="36213"/>
                  </a:cubicBezTo>
                  <a:lnTo>
                    <a:pt x="324901" y="238930"/>
                  </a:lnTo>
                  <a:cubicBezTo>
                    <a:pt x="324901" y="248534"/>
                    <a:pt x="321085" y="257745"/>
                    <a:pt x="314294" y="264537"/>
                  </a:cubicBezTo>
                  <a:cubicBezTo>
                    <a:pt x="307503" y="271328"/>
                    <a:pt x="298292" y="275143"/>
                    <a:pt x="288687" y="275143"/>
                  </a:cubicBezTo>
                  <a:lnTo>
                    <a:pt x="36213" y="275143"/>
                  </a:lnTo>
                  <a:cubicBezTo>
                    <a:pt x="26609" y="275143"/>
                    <a:pt x="17398" y="271328"/>
                    <a:pt x="10607" y="264537"/>
                  </a:cubicBezTo>
                  <a:cubicBezTo>
                    <a:pt x="3815" y="257745"/>
                    <a:pt x="0" y="248534"/>
                    <a:pt x="0" y="238930"/>
                  </a:cubicBezTo>
                  <a:lnTo>
                    <a:pt x="0" y="36213"/>
                  </a:lnTo>
                  <a:cubicBezTo>
                    <a:pt x="0" y="26609"/>
                    <a:pt x="3815" y="17398"/>
                    <a:pt x="10607" y="10607"/>
                  </a:cubicBezTo>
                  <a:cubicBezTo>
                    <a:pt x="17398" y="3815"/>
                    <a:pt x="26609" y="0"/>
                    <a:pt x="36213" y="0"/>
                  </a:cubicBez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4901" cy="313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04180" y="4116773"/>
            <a:ext cx="1282723" cy="1086278"/>
            <a:chOff x="0" y="0"/>
            <a:chExt cx="324901" cy="2751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4901" cy="275143"/>
            </a:xfrm>
            <a:custGeom>
              <a:avLst/>
              <a:gdLst/>
              <a:ahLst/>
              <a:cxnLst/>
              <a:rect r="r" b="b" t="t" l="l"/>
              <a:pathLst>
                <a:path h="275143" w="324901">
                  <a:moveTo>
                    <a:pt x="36213" y="0"/>
                  </a:moveTo>
                  <a:lnTo>
                    <a:pt x="288687" y="0"/>
                  </a:lnTo>
                  <a:cubicBezTo>
                    <a:pt x="308687" y="0"/>
                    <a:pt x="324901" y="16213"/>
                    <a:pt x="324901" y="36213"/>
                  </a:cubicBezTo>
                  <a:lnTo>
                    <a:pt x="324901" y="238930"/>
                  </a:lnTo>
                  <a:cubicBezTo>
                    <a:pt x="324901" y="248534"/>
                    <a:pt x="321085" y="257745"/>
                    <a:pt x="314294" y="264537"/>
                  </a:cubicBezTo>
                  <a:cubicBezTo>
                    <a:pt x="307503" y="271328"/>
                    <a:pt x="298292" y="275143"/>
                    <a:pt x="288687" y="275143"/>
                  </a:cubicBezTo>
                  <a:lnTo>
                    <a:pt x="36213" y="275143"/>
                  </a:lnTo>
                  <a:cubicBezTo>
                    <a:pt x="26609" y="275143"/>
                    <a:pt x="17398" y="271328"/>
                    <a:pt x="10607" y="264537"/>
                  </a:cubicBezTo>
                  <a:cubicBezTo>
                    <a:pt x="3815" y="257745"/>
                    <a:pt x="0" y="248534"/>
                    <a:pt x="0" y="238930"/>
                  </a:cubicBezTo>
                  <a:lnTo>
                    <a:pt x="0" y="36213"/>
                  </a:lnTo>
                  <a:cubicBezTo>
                    <a:pt x="0" y="26609"/>
                    <a:pt x="3815" y="17398"/>
                    <a:pt x="10607" y="10607"/>
                  </a:cubicBezTo>
                  <a:cubicBezTo>
                    <a:pt x="17398" y="3815"/>
                    <a:pt x="26609" y="0"/>
                    <a:pt x="36213" y="0"/>
                  </a:cubicBezTo>
                  <a:close/>
                </a:path>
              </a:pathLst>
            </a:custGeom>
            <a:solidFill>
              <a:srgbClr val="6C6A6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24901" cy="313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776035" y="4116773"/>
            <a:ext cx="2586898" cy="1086278"/>
            <a:chOff x="0" y="0"/>
            <a:chExt cx="655235" cy="2751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55235" cy="275143"/>
            </a:xfrm>
            <a:custGeom>
              <a:avLst/>
              <a:gdLst/>
              <a:ahLst/>
              <a:cxnLst/>
              <a:rect r="r" b="b" t="t" l="l"/>
              <a:pathLst>
                <a:path h="275143" w="655235">
                  <a:moveTo>
                    <a:pt x="17956" y="0"/>
                  </a:moveTo>
                  <a:lnTo>
                    <a:pt x="637278" y="0"/>
                  </a:lnTo>
                  <a:cubicBezTo>
                    <a:pt x="647195" y="0"/>
                    <a:pt x="655235" y="8039"/>
                    <a:pt x="655235" y="17956"/>
                  </a:cubicBezTo>
                  <a:lnTo>
                    <a:pt x="655235" y="257187"/>
                  </a:lnTo>
                  <a:cubicBezTo>
                    <a:pt x="655235" y="267104"/>
                    <a:pt x="647195" y="275143"/>
                    <a:pt x="637278" y="275143"/>
                  </a:cubicBezTo>
                  <a:lnTo>
                    <a:pt x="17956" y="275143"/>
                  </a:lnTo>
                  <a:cubicBezTo>
                    <a:pt x="8039" y="275143"/>
                    <a:pt x="0" y="267104"/>
                    <a:pt x="0" y="257187"/>
                  </a:cubicBezTo>
                  <a:lnTo>
                    <a:pt x="0" y="17956"/>
                  </a:lnTo>
                  <a:cubicBezTo>
                    <a:pt x="0" y="8039"/>
                    <a:pt x="8039" y="0"/>
                    <a:pt x="17956" y="0"/>
                  </a:cubicBezTo>
                  <a:close/>
                </a:path>
              </a:pathLst>
            </a:custGeom>
            <a:solidFill>
              <a:srgbClr val="B5C2D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55235" cy="313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051644" y="9252091"/>
            <a:ext cx="5625794" cy="14390635"/>
            <a:chOff x="0" y="0"/>
            <a:chExt cx="1424956" cy="36450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24956" cy="3645001"/>
            </a:xfrm>
            <a:custGeom>
              <a:avLst/>
              <a:gdLst/>
              <a:ahLst/>
              <a:cxnLst/>
              <a:rect r="r" b="b" t="t" l="l"/>
              <a:pathLst>
                <a:path h="3645001" w="1424956">
                  <a:moveTo>
                    <a:pt x="13761" y="0"/>
                  </a:moveTo>
                  <a:lnTo>
                    <a:pt x="1411195" y="0"/>
                  </a:lnTo>
                  <a:cubicBezTo>
                    <a:pt x="1414845" y="0"/>
                    <a:pt x="1418345" y="1450"/>
                    <a:pt x="1420926" y="4031"/>
                  </a:cubicBezTo>
                  <a:cubicBezTo>
                    <a:pt x="1423507" y="6611"/>
                    <a:pt x="1424956" y="10112"/>
                    <a:pt x="1424956" y="13761"/>
                  </a:cubicBezTo>
                  <a:lnTo>
                    <a:pt x="1424956" y="3631240"/>
                  </a:lnTo>
                  <a:cubicBezTo>
                    <a:pt x="1424956" y="3634889"/>
                    <a:pt x="1423507" y="3638390"/>
                    <a:pt x="1420926" y="3640970"/>
                  </a:cubicBezTo>
                  <a:cubicBezTo>
                    <a:pt x="1418345" y="3643551"/>
                    <a:pt x="1414845" y="3645001"/>
                    <a:pt x="1411195" y="3645001"/>
                  </a:cubicBezTo>
                  <a:lnTo>
                    <a:pt x="13761" y="3645001"/>
                  </a:lnTo>
                  <a:cubicBezTo>
                    <a:pt x="6161" y="3645001"/>
                    <a:pt x="0" y="3638840"/>
                    <a:pt x="0" y="3631240"/>
                  </a:cubicBezTo>
                  <a:lnTo>
                    <a:pt x="0" y="13761"/>
                  </a:lnTo>
                  <a:cubicBezTo>
                    <a:pt x="0" y="10112"/>
                    <a:pt x="1450" y="6611"/>
                    <a:pt x="4031" y="4031"/>
                  </a:cubicBezTo>
                  <a:cubicBezTo>
                    <a:pt x="6611" y="1450"/>
                    <a:pt x="10112" y="0"/>
                    <a:pt x="13761" y="0"/>
                  </a:cubicBezTo>
                  <a:close/>
                </a:path>
              </a:pathLst>
            </a:custGeom>
            <a:solidFill>
              <a:srgbClr val="CFE8E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24956" cy="36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212519" y="9512623"/>
            <a:ext cx="5315872" cy="13869573"/>
            <a:chOff x="0" y="0"/>
            <a:chExt cx="1346456" cy="35130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6456" cy="3513021"/>
            </a:xfrm>
            <a:custGeom>
              <a:avLst/>
              <a:gdLst/>
              <a:ahLst/>
              <a:cxnLst/>
              <a:rect r="r" b="b" t="t" l="l"/>
              <a:pathLst>
                <a:path h="3513021" w="1346456">
                  <a:moveTo>
                    <a:pt x="0" y="0"/>
                  </a:moveTo>
                  <a:lnTo>
                    <a:pt x="1346456" y="0"/>
                  </a:lnTo>
                  <a:lnTo>
                    <a:pt x="1346456" y="3513021"/>
                  </a:lnTo>
                  <a:lnTo>
                    <a:pt x="0" y="35130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346456" cy="3551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667996" y="9559471"/>
            <a:ext cx="1568664" cy="28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3"/>
              </a:lnSpc>
            </a:pPr>
            <a:r>
              <a:rPr lang="en-US" sz="1499" spc="109">
                <a:solidFill>
                  <a:srgbClr val="6C6A6A"/>
                </a:solidFill>
                <a:latin typeface="210 빛글"/>
                <a:ea typeface="210 빛글"/>
                <a:cs typeface="210 빛글"/>
                <a:sym typeface="210 빛글"/>
              </a:rPr>
              <a:t>Numbero</a:t>
            </a:r>
          </a:p>
        </p:txBody>
      </p:sp>
      <p:sp>
        <p:nvSpPr>
          <p:cNvPr name="AutoShape 24" id="24"/>
          <p:cNvSpPr/>
          <p:nvPr/>
        </p:nvSpPr>
        <p:spPr>
          <a:xfrm>
            <a:off x="6140752" y="9814775"/>
            <a:ext cx="1585887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5715765" y="9686181"/>
            <a:ext cx="1902709" cy="7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"/>
              </a:lnSpc>
            </a:pPr>
            <a:r>
              <a:rPr lang="en-US" sz="450" spc="-32">
                <a:solidFill>
                  <a:srgbClr val="E0E0E0"/>
                </a:solidFill>
                <a:latin typeface="Roboto"/>
                <a:ea typeface="Roboto"/>
                <a:cs typeface="Roboto"/>
                <a:sym typeface="Roboto"/>
              </a:rPr>
              <a:t>찾으시려는 제품의 정보를 검색창에 입력해 주세요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617481" y="9688735"/>
            <a:ext cx="64719" cy="6471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2310" lIns="62310" bIns="62310" rIns="6231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7668550" y="9739804"/>
            <a:ext cx="27301" cy="27301"/>
          </a:xfrm>
          <a:prstGeom prst="line">
            <a:avLst/>
          </a:prstGeom>
          <a:ln cap="flat" w="952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8840066" y="9695706"/>
            <a:ext cx="58522" cy="56713"/>
          </a:xfrm>
          <a:custGeom>
            <a:avLst/>
            <a:gdLst/>
            <a:ahLst/>
            <a:cxnLst/>
            <a:rect r="r" b="b" t="t" l="l"/>
            <a:pathLst>
              <a:path h="56713" w="58522">
                <a:moveTo>
                  <a:pt x="0" y="0"/>
                </a:moveTo>
                <a:lnTo>
                  <a:pt x="58522" y="0"/>
                </a:lnTo>
                <a:lnTo>
                  <a:pt x="58522" y="56713"/>
                </a:lnTo>
                <a:lnTo>
                  <a:pt x="0" y="567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4212519" y="10112700"/>
            <a:ext cx="5315872" cy="343389"/>
            <a:chOff x="0" y="0"/>
            <a:chExt cx="1346456" cy="8697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46456" cy="86977"/>
            </a:xfrm>
            <a:custGeom>
              <a:avLst/>
              <a:gdLst/>
              <a:ahLst/>
              <a:cxnLst/>
              <a:rect r="r" b="b" t="t" l="l"/>
              <a:pathLst>
                <a:path h="86977" w="1346456">
                  <a:moveTo>
                    <a:pt x="0" y="0"/>
                  </a:moveTo>
                  <a:lnTo>
                    <a:pt x="1346456" y="0"/>
                  </a:lnTo>
                  <a:lnTo>
                    <a:pt x="1346456" y="86977"/>
                  </a:lnTo>
                  <a:lnTo>
                    <a:pt x="0" y="86977"/>
                  </a:lnTo>
                  <a:close/>
                </a:path>
              </a:pathLst>
            </a:custGeom>
            <a:solidFill>
              <a:srgbClr val="B5C2D1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346456" cy="12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408266" y="10123287"/>
            <a:ext cx="108297" cy="105811"/>
            <a:chOff x="0" y="0"/>
            <a:chExt cx="27430" cy="2680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7430" cy="26801"/>
            </a:xfrm>
            <a:custGeom>
              <a:avLst/>
              <a:gdLst/>
              <a:ahLst/>
              <a:cxnLst/>
              <a:rect r="r" b="b" t="t" l="l"/>
              <a:pathLst>
                <a:path h="26801" w="27430">
                  <a:moveTo>
                    <a:pt x="13400" y="0"/>
                  </a:moveTo>
                  <a:lnTo>
                    <a:pt x="14030" y="0"/>
                  </a:lnTo>
                  <a:cubicBezTo>
                    <a:pt x="17584" y="0"/>
                    <a:pt x="20992" y="1412"/>
                    <a:pt x="23506" y="3925"/>
                  </a:cubicBezTo>
                  <a:cubicBezTo>
                    <a:pt x="26019" y="6438"/>
                    <a:pt x="27430" y="9846"/>
                    <a:pt x="27430" y="13400"/>
                  </a:cubicBezTo>
                  <a:lnTo>
                    <a:pt x="27430" y="13400"/>
                  </a:lnTo>
                  <a:cubicBezTo>
                    <a:pt x="27430" y="20801"/>
                    <a:pt x="21431" y="26801"/>
                    <a:pt x="14030" y="26801"/>
                  </a:cubicBezTo>
                  <a:lnTo>
                    <a:pt x="13400" y="26801"/>
                  </a:lnTo>
                  <a:cubicBezTo>
                    <a:pt x="6000" y="26801"/>
                    <a:pt x="0" y="20801"/>
                    <a:pt x="0" y="13400"/>
                  </a:cubicBezTo>
                  <a:lnTo>
                    <a:pt x="0" y="13400"/>
                  </a:lnTo>
                  <a:cubicBezTo>
                    <a:pt x="0" y="6000"/>
                    <a:pt x="6000" y="0"/>
                    <a:pt x="13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7430" cy="64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9420095" y="10133873"/>
            <a:ext cx="84638" cy="84638"/>
          </a:xfrm>
          <a:custGeom>
            <a:avLst/>
            <a:gdLst/>
            <a:ahLst/>
            <a:cxnLst/>
            <a:rect r="r" b="b" t="t" l="l"/>
            <a:pathLst>
              <a:path h="84638" w="84638">
                <a:moveTo>
                  <a:pt x="0" y="0"/>
                </a:moveTo>
                <a:lnTo>
                  <a:pt x="84638" y="0"/>
                </a:lnTo>
                <a:lnTo>
                  <a:pt x="84638" y="84638"/>
                </a:lnTo>
                <a:lnTo>
                  <a:pt x="0" y="8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4200690" y="16171654"/>
            <a:ext cx="5315872" cy="551510"/>
            <a:chOff x="0" y="0"/>
            <a:chExt cx="1346456" cy="13969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46456" cy="139692"/>
            </a:xfrm>
            <a:custGeom>
              <a:avLst/>
              <a:gdLst/>
              <a:ahLst/>
              <a:cxnLst/>
              <a:rect r="r" b="b" t="t" l="l"/>
              <a:pathLst>
                <a:path h="139692" w="1346456">
                  <a:moveTo>
                    <a:pt x="0" y="0"/>
                  </a:moveTo>
                  <a:lnTo>
                    <a:pt x="1346456" y="0"/>
                  </a:lnTo>
                  <a:lnTo>
                    <a:pt x="1346456" y="139692"/>
                  </a:lnTo>
                  <a:lnTo>
                    <a:pt x="0" y="139692"/>
                  </a:lnTo>
                  <a:close/>
                </a:path>
              </a:pathLst>
            </a:custGeom>
            <a:solidFill>
              <a:srgbClr val="797D7E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346456" cy="177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212519" y="21679956"/>
            <a:ext cx="5315872" cy="1702240"/>
            <a:chOff x="0" y="0"/>
            <a:chExt cx="1346456" cy="43116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46456" cy="431160"/>
            </a:xfrm>
            <a:custGeom>
              <a:avLst/>
              <a:gdLst/>
              <a:ahLst/>
              <a:cxnLst/>
              <a:rect r="r" b="b" t="t" l="l"/>
              <a:pathLst>
                <a:path h="431160" w="1346456">
                  <a:moveTo>
                    <a:pt x="0" y="0"/>
                  </a:moveTo>
                  <a:lnTo>
                    <a:pt x="1346456" y="0"/>
                  </a:lnTo>
                  <a:lnTo>
                    <a:pt x="1346456" y="431160"/>
                  </a:lnTo>
                  <a:lnTo>
                    <a:pt x="0" y="431160"/>
                  </a:lnTo>
                  <a:close/>
                </a:path>
              </a:pathLst>
            </a:custGeom>
            <a:solidFill>
              <a:srgbClr val="797D7E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346456" cy="469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264379" y="22318631"/>
            <a:ext cx="373542" cy="94120"/>
            <a:chOff x="0" y="0"/>
            <a:chExt cx="94614" cy="2384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4614" cy="23840"/>
            </a:xfrm>
            <a:custGeom>
              <a:avLst/>
              <a:gdLst/>
              <a:ahLst/>
              <a:cxnLst/>
              <a:rect r="r" b="b" t="t" l="l"/>
              <a:pathLst>
                <a:path h="23840" w="94614">
                  <a:moveTo>
                    <a:pt x="11920" y="0"/>
                  </a:moveTo>
                  <a:lnTo>
                    <a:pt x="82694" y="0"/>
                  </a:lnTo>
                  <a:cubicBezTo>
                    <a:pt x="85856" y="0"/>
                    <a:pt x="88888" y="1256"/>
                    <a:pt x="91123" y="3491"/>
                  </a:cubicBezTo>
                  <a:cubicBezTo>
                    <a:pt x="93359" y="5727"/>
                    <a:pt x="94614" y="8759"/>
                    <a:pt x="94614" y="11920"/>
                  </a:cubicBezTo>
                  <a:lnTo>
                    <a:pt x="94614" y="11920"/>
                  </a:lnTo>
                  <a:cubicBezTo>
                    <a:pt x="94614" y="15081"/>
                    <a:pt x="93359" y="18113"/>
                    <a:pt x="91123" y="20349"/>
                  </a:cubicBezTo>
                  <a:cubicBezTo>
                    <a:pt x="88888" y="22584"/>
                    <a:pt x="85856" y="23840"/>
                    <a:pt x="82694" y="23840"/>
                  </a:cubicBezTo>
                  <a:lnTo>
                    <a:pt x="11920" y="23840"/>
                  </a:lnTo>
                  <a:cubicBezTo>
                    <a:pt x="8759" y="23840"/>
                    <a:pt x="5727" y="22584"/>
                    <a:pt x="3491" y="20349"/>
                  </a:cubicBezTo>
                  <a:cubicBezTo>
                    <a:pt x="1256" y="18113"/>
                    <a:pt x="0" y="15081"/>
                    <a:pt x="0" y="11920"/>
                  </a:cubicBezTo>
                  <a:lnTo>
                    <a:pt x="0" y="11920"/>
                  </a:lnTo>
                  <a:cubicBezTo>
                    <a:pt x="0" y="8759"/>
                    <a:pt x="1256" y="5727"/>
                    <a:pt x="3491" y="3491"/>
                  </a:cubicBezTo>
                  <a:cubicBezTo>
                    <a:pt x="5727" y="1256"/>
                    <a:pt x="8759" y="0"/>
                    <a:pt x="119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94614" cy="61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5261957" y="10884714"/>
            <a:ext cx="3109391" cy="115072"/>
          </a:xfrm>
          <a:custGeom>
            <a:avLst/>
            <a:gdLst/>
            <a:ahLst/>
            <a:cxnLst/>
            <a:rect r="r" b="b" t="t" l="l"/>
            <a:pathLst>
              <a:path h="115072" w="3109391">
                <a:moveTo>
                  <a:pt x="0" y="0"/>
                </a:moveTo>
                <a:lnTo>
                  <a:pt x="3109391" y="0"/>
                </a:lnTo>
                <a:lnTo>
                  <a:pt x="3109391" y="115072"/>
                </a:lnTo>
                <a:lnTo>
                  <a:pt x="0" y="115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88" r="0" b="-1488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4886362" y="11552236"/>
            <a:ext cx="4188852" cy="4308894"/>
          </a:xfrm>
          <a:custGeom>
            <a:avLst/>
            <a:gdLst/>
            <a:ahLst/>
            <a:cxnLst/>
            <a:rect r="r" b="b" t="t" l="l"/>
            <a:pathLst>
              <a:path h="4308894" w="4188852">
                <a:moveTo>
                  <a:pt x="0" y="0"/>
                </a:moveTo>
                <a:lnTo>
                  <a:pt x="4188852" y="0"/>
                </a:lnTo>
                <a:lnTo>
                  <a:pt x="4188852" y="4308894"/>
                </a:lnTo>
                <a:lnTo>
                  <a:pt x="0" y="4308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4986662" y="17611632"/>
            <a:ext cx="4088552" cy="2022627"/>
          </a:xfrm>
          <a:custGeom>
            <a:avLst/>
            <a:gdLst/>
            <a:ahLst/>
            <a:cxnLst/>
            <a:rect r="r" b="b" t="t" l="l"/>
            <a:pathLst>
              <a:path h="2022627" w="4088552">
                <a:moveTo>
                  <a:pt x="0" y="0"/>
                </a:moveTo>
                <a:lnTo>
                  <a:pt x="4088552" y="0"/>
                </a:lnTo>
                <a:lnTo>
                  <a:pt x="4088552" y="2022628"/>
                </a:lnTo>
                <a:lnTo>
                  <a:pt x="0" y="2022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8233438" y="9684691"/>
            <a:ext cx="232363" cy="7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"/>
              </a:lnSpc>
            </a:pPr>
            <a:r>
              <a:rPr lang="en-US" sz="35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로그인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430509" y="9684691"/>
            <a:ext cx="232363" cy="7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"/>
              </a:lnSpc>
            </a:pPr>
            <a:r>
              <a:rPr lang="en-US" sz="35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회원가입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672397" y="9684176"/>
            <a:ext cx="167669" cy="7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"/>
              </a:lnSpc>
            </a:pPr>
            <a:r>
              <a:rPr lang="en-US" sz="35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장바구니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934872" y="9927681"/>
            <a:ext cx="268554" cy="11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b="true" sz="599" spc="-28">
                <a:solidFill>
                  <a:srgbClr val="007BFF"/>
                </a:solidFill>
                <a:latin typeface="Roboto Bold"/>
                <a:ea typeface="Roboto Bold"/>
                <a:cs typeface="Roboto Bold"/>
                <a:sym typeface="Roboto Bold"/>
              </a:rPr>
              <a:t>NEW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163421" y="9927681"/>
            <a:ext cx="268554" cy="118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599" spc="-28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BEST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502700" y="9944697"/>
            <a:ext cx="268554" cy="9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-23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전기용품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820085" y="9944697"/>
            <a:ext cx="268554" cy="9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-23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생활가전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136264" y="9952189"/>
            <a:ext cx="293084" cy="9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-23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스마트기기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476974" y="9952189"/>
            <a:ext cx="268554" cy="9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-23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기타 품목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401956" y="9937206"/>
            <a:ext cx="100744" cy="9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-23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143864" y="10236525"/>
            <a:ext cx="3612367" cy="9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51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“ 제품 라벨에 있는 정보를 입력하시면  일치하는 </a:t>
            </a:r>
            <a:r>
              <a:rPr lang="en-US" b="true" sz="499" spc="51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정확한 제품</a:t>
            </a:r>
            <a:r>
              <a:rPr lang="en-US" sz="499" spc="51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을 찾아드리고  </a:t>
            </a:r>
            <a:r>
              <a:rPr lang="en-US" b="true" sz="499" spc="51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호환되는 제품</a:t>
            </a:r>
            <a:r>
              <a:rPr lang="en-US" sz="499" spc="51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도 추천해 드립니다 “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482725" y="16284055"/>
            <a:ext cx="1498063" cy="163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"/>
              </a:lnSpc>
            </a:pPr>
            <a:r>
              <a:rPr lang="en-US" sz="899" spc="9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넘버로 프렌즈 공개 모집!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721117" y="16456934"/>
            <a:ext cx="3650231" cy="118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599" spc="1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카톡에서 넘버로 친추하고 다양한 소식과 콘텐츠를 만나세요.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599149" y="21919082"/>
            <a:ext cx="1172105" cy="1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2"/>
              </a:lnSpc>
            </a:pPr>
            <a:r>
              <a:rPr lang="en-US" sz="699" spc="1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Numbero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330083" y="21943597"/>
            <a:ext cx="515004" cy="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1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FAQ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5636977" y="21943597"/>
            <a:ext cx="515004" cy="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1:1문의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5954362" y="21943597"/>
            <a:ext cx="515004" cy="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뉴스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6273281" y="21949061"/>
            <a:ext cx="515004" cy="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회사소개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667119" y="21949061"/>
            <a:ext cx="515004" cy="9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채용정보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411488" y="21939536"/>
            <a:ext cx="51500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협력업체정보시스템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797992" y="21939536"/>
            <a:ext cx="51500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이용약관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126516" y="21941566"/>
            <a:ext cx="51500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개인정보지식방침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522545" y="21939536"/>
            <a:ext cx="51500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제휴/협업상담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4886362" y="22316726"/>
            <a:ext cx="51500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(주)성장스토리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5467788" y="22316726"/>
            <a:ext cx="51500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사업자등록번호 :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5780779" y="22316726"/>
            <a:ext cx="51500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106-17-14474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6193648" y="22316726"/>
            <a:ext cx="51500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797D7E"/>
                </a:solidFill>
                <a:latin typeface="Roboto"/>
                <a:ea typeface="Roboto"/>
                <a:cs typeface="Roboto"/>
                <a:sym typeface="Roboto"/>
              </a:rPr>
              <a:t>사업자 정보 확인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4905920" y="22442670"/>
            <a:ext cx="51500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대표이사: 임은재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5375705" y="22442670"/>
            <a:ext cx="836159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주소: 인천광역시 연수구 옥련동 625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6001512" y="22442670"/>
            <a:ext cx="836159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전화: 1111-2222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4850803" y="22559651"/>
            <a:ext cx="154215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평일: 09~18시(주말/공휴일은 1:1 문의하기를 이용해 주세요.)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4905920" y="22790931"/>
            <a:ext cx="3130924" cy="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"/>
              </a:lnSpc>
            </a:pPr>
            <a:r>
              <a:rPr lang="en-US" sz="399" spc="-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우리은행 채무지급 보증안내: 당사는  고객님이 현금 결제한 금액에 대해 우리은행과 채무지급보증 계약을 체결하여 안전거래를 보장하고 있습니다.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4948997" y="16980339"/>
            <a:ext cx="697404" cy="1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</a:pPr>
            <a:r>
              <a:rPr lang="en-US" b="true" sz="780" spc="51">
                <a:solidFill>
                  <a:srgbClr val="797D7E"/>
                </a:solidFill>
                <a:latin typeface="Roboto Bold"/>
                <a:ea typeface="Roboto Bold"/>
                <a:cs typeface="Roboto Bold"/>
                <a:sym typeface="Roboto Bold"/>
              </a:rPr>
              <a:t>Best AI Picks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5178524" y="17255275"/>
            <a:ext cx="3337344" cy="13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"/>
              </a:lnSpc>
            </a:pPr>
            <a:r>
              <a:rPr lang="en-US" sz="680" spc="-49">
                <a:solidFill>
                  <a:srgbClr val="797D7E"/>
                </a:solidFill>
                <a:latin typeface="Roboto"/>
                <a:ea typeface="Roboto"/>
                <a:cs typeface="Roboto"/>
                <a:sym typeface="Roboto"/>
              </a:rPr>
              <a:t>Ai가 찾으시는 제품과 유사하거나 호환되는 제품을 추천합니다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4886362" y="11180761"/>
            <a:ext cx="829403" cy="1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</a:pPr>
            <a:r>
              <a:rPr lang="en-US" b="true" sz="780" spc="51">
                <a:solidFill>
                  <a:srgbClr val="797D7E"/>
                </a:solidFill>
                <a:latin typeface="Roboto Bold"/>
                <a:ea typeface="Roboto Bold"/>
                <a:cs typeface="Roboto Bold"/>
                <a:sym typeface="Roboto Bold"/>
              </a:rPr>
              <a:t>Search Results</a:t>
            </a:r>
          </a:p>
        </p:txBody>
      </p:sp>
      <p:grpSp>
        <p:nvGrpSpPr>
          <p:cNvPr name="Group 85" id="85"/>
          <p:cNvGrpSpPr/>
          <p:nvPr/>
        </p:nvGrpSpPr>
        <p:grpSpPr>
          <a:xfrm rot="0">
            <a:off x="1128514" y="29113269"/>
            <a:ext cx="8498403" cy="22173073"/>
            <a:chOff x="0" y="0"/>
            <a:chExt cx="1346456" cy="3513021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1346456" cy="3513021"/>
            </a:xfrm>
            <a:custGeom>
              <a:avLst/>
              <a:gdLst/>
              <a:ahLst/>
              <a:cxnLst/>
              <a:rect r="r" b="b" t="t" l="l"/>
              <a:pathLst>
                <a:path h="3513021" w="1346456">
                  <a:moveTo>
                    <a:pt x="0" y="0"/>
                  </a:moveTo>
                  <a:lnTo>
                    <a:pt x="1346456" y="0"/>
                  </a:lnTo>
                  <a:lnTo>
                    <a:pt x="1346456" y="3513021"/>
                  </a:lnTo>
                  <a:lnTo>
                    <a:pt x="0" y="35130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38100"/>
              <a:ext cx="1346456" cy="3551121"/>
            </a:xfrm>
            <a:prstGeom prst="rect">
              <a:avLst/>
            </a:prstGeom>
          </p:spPr>
          <p:txBody>
            <a:bodyPr anchor="ctr" rtlCol="false" tIns="81213" lIns="81213" bIns="81213" rIns="81213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88" id="88"/>
          <p:cNvSpPr txBox="true"/>
          <p:nvPr/>
        </p:nvSpPr>
        <p:spPr>
          <a:xfrm rot="0">
            <a:off x="1856678" y="29203329"/>
            <a:ext cx="2507799" cy="438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396" spc="174">
                <a:solidFill>
                  <a:srgbClr val="6C6A6A"/>
                </a:solidFill>
                <a:latin typeface="210 빛글"/>
                <a:ea typeface="210 빛글"/>
                <a:cs typeface="210 빛글"/>
                <a:sym typeface="210 빛글"/>
              </a:rPr>
              <a:t>Numbero</a:t>
            </a:r>
          </a:p>
        </p:txBody>
      </p:sp>
      <p:sp>
        <p:nvSpPr>
          <p:cNvPr name="AutoShape 89" id="89"/>
          <p:cNvSpPr/>
          <p:nvPr/>
        </p:nvSpPr>
        <p:spPr>
          <a:xfrm>
            <a:off x="4211149" y="29596315"/>
            <a:ext cx="2535333" cy="0"/>
          </a:xfrm>
          <a:prstGeom prst="line">
            <a:avLst/>
          </a:prstGeom>
          <a:ln cap="flat" w="3810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0" id="90"/>
          <p:cNvSpPr txBox="true"/>
          <p:nvPr/>
        </p:nvSpPr>
        <p:spPr>
          <a:xfrm rot="0">
            <a:off x="3531730" y="29377386"/>
            <a:ext cx="3041831" cy="136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"/>
              </a:lnSpc>
            </a:pPr>
            <a:r>
              <a:rPr lang="en-US" sz="720" spc="-52">
                <a:solidFill>
                  <a:srgbClr val="E0E0E0"/>
                </a:solidFill>
                <a:latin typeface="Roboto"/>
                <a:ea typeface="Roboto"/>
                <a:cs typeface="Roboto"/>
                <a:sym typeface="Roboto"/>
              </a:rPr>
              <a:t>찾으시려는 제품의 정보를 검색창에 입력해 주세요</a:t>
            </a:r>
          </a:p>
        </p:txBody>
      </p:sp>
      <p:grpSp>
        <p:nvGrpSpPr>
          <p:cNvPr name="Group 91" id="91"/>
          <p:cNvGrpSpPr/>
          <p:nvPr/>
        </p:nvGrpSpPr>
        <p:grpSpPr>
          <a:xfrm rot="0">
            <a:off x="6571975" y="29394818"/>
            <a:ext cx="103465" cy="103465"/>
            <a:chOff x="0" y="0"/>
            <a:chExt cx="812800" cy="81280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93" id="9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99615" lIns="99615" bIns="99615" rIns="99615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AutoShape 94" id="94"/>
          <p:cNvSpPr/>
          <p:nvPr/>
        </p:nvSpPr>
        <p:spPr>
          <a:xfrm>
            <a:off x="6653618" y="29476461"/>
            <a:ext cx="43645" cy="43645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5" id="95"/>
          <p:cNvSpPr/>
          <p:nvPr/>
        </p:nvSpPr>
        <p:spPr>
          <a:xfrm flipH="false" flipV="false" rot="0">
            <a:off x="8526502" y="29405961"/>
            <a:ext cx="93559" cy="90667"/>
          </a:xfrm>
          <a:custGeom>
            <a:avLst/>
            <a:gdLst/>
            <a:ahLst/>
            <a:cxnLst/>
            <a:rect r="r" b="b" t="t" l="l"/>
            <a:pathLst>
              <a:path h="90667" w="93559">
                <a:moveTo>
                  <a:pt x="0" y="0"/>
                </a:moveTo>
                <a:lnTo>
                  <a:pt x="93558" y="0"/>
                </a:lnTo>
                <a:lnTo>
                  <a:pt x="93558" y="90667"/>
                </a:lnTo>
                <a:lnTo>
                  <a:pt x="0" y="906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6" id="96"/>
          <p:cNvGrpSpPr/>
          <p:nvPr/>
        </p:nvGrpSpPr>
        <p:grpSpPr>
          <a:xfrm rot="0">
            <a:off x="1128514" y="30072604"/>
            <a:ext cx="8498403" cy="548970"/>
            <a:chOff x="0" y="0"/>
            <a:chExt cx="1346456" cy="86977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1346456" cy="86977"/>
            </a:xfrm>
            <a:custGeom>
              <a:avLst/>
              <a:gdLst/>
              <a:ahLst/>
              <a:cxnLst/>
              <a:rect r="r" b="b" t="t" l="l"/>
              <a:pathLst>
                <a:path h="86977" w="1346456">
                  <a:moveTo>
                    <a:pt x="0" y="0"/>
                  </a:moveTo>
                  <a:lnTo>
                    <a:pt x="1346456" y="0"/>
                  </a:lnTo>
                  <a:lnTo>
                    <a:pt x="1346456" y="86977"/>
                  </a:lnTo>
                  <a:lnTo>
                    <a:pt x="0" y="86977"/>
                  </a:lnTo>
                  <a:close/>
                </a:path>
              </a:pathLst>
            </a:custGeom>
            <a:solidFill>
              <a:srgbClr val="B5C2D1"/>
            </a:solidFill>
          </p:spPr>
        </p:sp>
        <p:sp>
          <p:nvSpPr>
            <p:cNvPr name="TextBox 98" id="98"/>
            <p:cNvSpPr txBox="true"/>
            <p:nvPr/>
          </p:nvSpPr>
          <p:spPr>
            <a:xfrm>
              <a:off x="0" y="-38100"/>
              <a:ext cx="1346456" cy="125077"/>
            </a:xfrm>
            <a:prstGeom prst="rect">
              <a:avLst/>
            </a:prstGeom>
          </p:spPr>
          <p:txBody>
            <a:bodyPr anchor="ctr" rtlCol="false" tIns="81213" lIns="81213" bIns="81213" rIns="81213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99" id="99"/>
          <p:cNvGrpSpPr/>
          <p:nvPr/>
        </p:nvGrpSpPr>
        <p:grpSpPr>
          <a:xfrm rot="0">
            <a:off x="9434874" y="30089528"/>
            <a:ext cx="173132" cy="169159"/>
            <a:chOff x="0" y="0"/>
            <a:chExt cx="27430" cy="26801"/>
          </a:xfrm>
        </p:grpSpPr>
        <p:sp>
          <p:nvSpPr>
            <p:cNvPr name="Freeform 100" id="100"/>
            <p:cNvSpPr/>
            <p:nvPr/>
          </p:nvSpPr>
          <p:spPr>
            <a:xfrm flipH="false" flipV="false" rot="0">
              <a:off x="0" y="0"/>
              <a:ext cx="27430" cy="26801"/>
            </a:xfrm>
            <a:custGeom>
              <a:avLst/>
              <a:gdLst/>
              <a:ahLst/>
              <a:cxnLst/>
              <a:rect r="r" b="b" t="t" l="l"/>
              <a:pathLst>
                <a:path h="26801" w="27430">
                  <a:moveTo>
                    <a:pt x="13400" y="0"/>
                  </a:moveTo>
                  <a:lnTo>
                    <a:pt x="14030" y="0"/>
                  </a:lnTo>
                  <a:cubicBezTo>
                    <a:pt x="17584" y="0"/>
                    <a:pt x="20992" y="1412"/>
                    <a:pt x="23506" y="3925"/>
                  </a:cubicBezTo>
                  <a:cubicBezTo>
                    <a:pt x="26019" y="6438"/>
                    <a:pt x="27430" y="9846"/>
                    <a:pt x="27430" y="13400"/>
                  </a:cubicBezTo>
                  <a:lnTo>
                    <a:pt x="27430" y="13400"/>
                  </a:lnTo>
                  <a:cubicBezTo>
                    <a:pt x="27430" y="20801"/>
                    <a:pt x="21431" y="26801"/>
                    <a:pt x="14030" y="26801"/>
                  </a:cubicBezTo>
                  <a:lnTo>
                    <a:pt x="13400" y="26801"/>
                  </a:lnTo>
                  <a:cubicBezTo>
                    <a:pt x="6000" y="26801"/>
                    <a:pt x="0" y="20801"/>
                    <a:pt x="0" y="13400"/>
                  </a:cubicBezTo>
                  <a:lnTo>
                    <a:pt x="0" y="13400"/>
                  </a:lnTo>
                  <a:cubicBezTo>
                    <a:pt x="0" y="6000"/>
                    <a:pt x="6000" y="0"/>
                    <a:pt x="13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1" id="101"/>
            <p:cNvSpPr txBox="true"/>
            <p:nvPr/>
          </p:nvSpPr>
          <p:spPr>
            <a:xfrm>
              <a:off x="0" y="-38100"/>
              <a:ext cx="27430" cy="64901"/>
            </a:xfrm>
            <a:prstGeom prst="rect">
              <a:avLst/>
            </a:prstGeom>
          </p:spPr>
          <p:txBody>
            <a:bodyPr anchor="ctr" rtlCol="false" tIns="81213" lIns="81213" bIns="81213" rIns="81213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02" id="102"/>
          <p:cNvSpPr/>
          <p:nvPr/>
        </p:nvSpPr>
        <p:spPr>
          <a:xfrm flipH="false" flipV="false" rot="0">
            <a:off x="9453785" y="30106453"/>
            <a:ext cx="135310" cy="135310"/>
          </a:xfrm>
          <a:custGeom>
            <a:avLst/>
            <a:gdLst/>
            <a:ahLst/>
            <a:cxnLst/>
            <a:rect r="r" b="b" t="t" l="l"/>
            <a:pathLst>
              <a:path h="135310" w="135310">
                <a:moveTo>
                  <a:pt x="0" y="0"/>
                </a:moveTo>
                <a:lnTo>
                  <a:pt x="135310" y="0"/>
                </a:lnTo>
                <a:lnTo>
                  <a:pt x="135310" y="135310"/>
                </a:lnTo>
                <a:lnTo>
                  <a:pt x="0" y="135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3" id="103"/>
          <p:cNvGrpSpPr/>
          <p:nvPr/>
        </p:nvGrpSpPr>
        <p:grpSpPr>
          <a:xfrm rot="0">
            <a:off x="1109603" y="39758961"/>
            <a:ext cx="8498403" cy="881690"/>
            <a:chOff x="0" y="0"/>
            <a:chExt cx="1346456" cy="139692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1346456" cy="139692"/>
            </a:xfrm>
            <a:custGeom>
              <a:avLst/>
              <a:gdLst/>
              <a:ahLst/>
              <a:cxnLst/>
              <a:rect r="r" b="b" t="t" l="l"/>
              <a:pathLst>
                <a:path h="139692" w="1346456">
                  <a:moveTo>
                    <a:pt x="0" y="0"/>
                  </a:moveTo>
                  <a:lnTo>
                    <a:pt x="1346456" y="0"/>
                  </a:lnTo>
                  <a:lnTo>
                    <a:pt x="1346456" y="139692"/>
                  </a:lnTo>
                  <a:lnTo>
                    <a:pt x="0" y="139692"/>
                  </a:lnTo>
                  <a:close/>
                </a:path>
              </a:pathLst>
            </a:custGeom>
            <a:solidFill>
              <a:srgbClr val="797D7E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38100"/>
              <a:ext cx="1346456" cy="177792"/>
            </a:xfrm>
            <a:prstGeom prst="rect">
              <a:avLst/>
            </a:prstGeom>
          </p:spPr>
          <p:txBody>
            <a:bodyPr anchor="ctr" rtlCol="false" tIns="81213" lIns="81213" bIns="81213" rIns="81213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128514" y="48564998"/>
            <a:ext cx="8498403" cy="2721344"/>
            <a:chOff x="0" y="0"/>
            <a:chExt cx="1346456" cy="43116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1346456" cy="431160"/>
            </a:xfrm>
            <a:custGeom>
              <a:avLst/>
              <a:gdLst/>
              <a:ahLst/>
              <a:cxnLst/>
              <a:rect r="r" b="b" t="t" l="l"/>
              <a:pathLst>
                <a:path h="431160" w="1346456">
                  <a:moveTo>
                    <a:pt x="0" y="0"/>
                  </a:moveTo>
                  <a:lnTo>
                    <a:pt x="1346456" y="0"/>
                  </a:lnTo>
                  <a:lnTo>
                    <a:pt x="1346456" y="431160"/>
                  </a:lnTo>
                  <a:lnTo>
                    <a:pt x="0" y="431160"/>
                  </a:lnTo>
                  <a:close/>
                </a:path>
              </a:pathLst>
            </a:custGeom>
            <a:solidFill>
              <a:srgbClr val="797D7E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1346456" cy="469260"/>
            </a:xfrm>
            <a:prstGeom prst="rect">
              <a:avLst/>
            </a:prstGeom>
          </p:spPr>
          <p:txBody>
            <a:bodyPr anchor="ctr" rtlCol="false" tIns="81213" lIns="81213" bIns="81213" rIns="81213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4408790" y="49586039"/>
            <a:ext cx="597176" cy="150469"/>
            <a:chOff x="0" y="0"/>
            <a:chExt cx="94614" cy="2384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94614" cy="23840"/>
            </a:xfrm>
            <a:custGeom>
              <a:avLst/>
              <a:gdLst/>
              <a:ahLst/>
              <a:cxnLst/>
              <a:rect r="r" b="b" t="t" l="l"/>
              <a:pathLst>
                <a:path h="23840" w="94614">
                  <a:moveTo>
                    <a:pt x="11920" y="0"/>
                  </a:moveTo>
                  <a:lnTo>
                    <a:pt x="82694" y="0"/>
                  </a:lnTo>
                  <a:cubicBezTo>
                    <a:pt x="85856" y="0"/>
                    <a:pt x="88888" y="1256"/>
                    <a:pt x="91123" y="3491"/>
                  </a:cubicBezTo>
                  <a:cubicBezTo>
                    <a:pt x="93359" y="5727"/>
                    <a:pt x="94614" y="8759"/>
                    <a:pt x="94614" y="11920"/>
                  </a:cubicBezTo>
                  <a:lnTo>
                    <a:pt x="94614" y="11920"/>
                  </a:lnTo>
                  <a:cubicBezTo>
                    <a:pt x="94614" y="15081"/>
                    <a:pt x="93359" y="18113"/>
                    <a:pt x="91123" y="20349"/>
                  </a:cubicBezTo>
                  <a:cubicBezTo>
                    <a:pt x="88888" y="22584"/>
                    <a:pt x="85856" y="23840"/>
                    <a:pt x="82694" y="23840"/>
                  </a:cubicBezTo>
                  <a:lnTo>
                    <a:pt x="11920" y="23840"/>
                  </a:lnTo>
                  <a:cubicBezTo>
                    <a:pt x="8759" y="23840"/>
                    <a:pt x="5727" y="22584"/>
                    <a:pt x="3491" y="20349"/>
                  </a:cubicBezTo>
                  <a:cubicBezTo>
                    <a:pt x="1256" y="18113"/>
                    <a:pt x="0" y="15081"/>
                    <a:pt x="0" y="11920"/>
                  </a:cubicBezTo>
                  <a:lnTo>
                    <a:pt x="0" y="11920"/>
                  </a:lnTo>
                  <a:cubicBezTo>
                    <a:pt x="0" y="8759"/>
                    <a:pt x="1256" y="5727"/>
                    <a:pt x="3491" y="3491"/>
                  </a:cubicBezTo>
                  <a:cubicBezTo>
                    <a:pt x="5727" y="1256"/>
                    <a:pt x="8759" y="0"/>
                    <a:pt x="1192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-38100"/>
              <a:ext cx="94614" cy="61940"/>
            </a:xfrm>
            <a:prstGeom prst="rect">
              <a:avLst/>
            </a:prstGeom>
          </p:spPr>
          <p:txBody>
            <a:bodyPr anchor="ctr" rtlCol="false" tIns="81213" lIns="81213" bIns="81213" rIns="81213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12" id="112"/>
          <p:cNvSpPr/>
          <p:nvPr/>
        </p:nvSpPr>
        <p:spPr>
          <a:xfrm flipH="false" flipV="false" rot="0">
            <a:off x="2806234" y="31306810"/>
            <a:ext cx="4970936" cy="183964"/>
          </a:xfrm>
          <a:custGeom>
            <a:avLst/>
            <a:gdLst/>
            <a:ahLst/>
            <a:cxnLst/>
            <a:rect r="r" b="b" t="t" l="l"/>
            <a:pathLst>
              <a:path h="183964" w="4970936">
                <a:moveTo>
                  <a:pt x="0" y="0"/>
                </a:moveTo>
                <a:lnTo>
                  <a:pt x="4970936" y="0"/>
                </a:lnTo>
                <a:lnTo>
                  <a:pt x="4970936" y="183964"/>
                </a:lnTo>
                <a:lnTo>
                  <a:pt x="0" y="18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88" r="0" b="-1488"/>
            </a:stretch>
          </a:blipFill>
        </p:spPr>
      </p:sp>
      <p:sp>
        <p:nvSpPr>
          <p:cNvPr name="Freeform 113" id="113"/>
          <p:cNvSpPr/>
          <p:nvPr/>
        </p:nvSpPr>
        <p:spPr>
          <a:xfrm flipH="false" flipV="false" rot="0">
            <a:off x="2205777" y="32373967"/>
            <a:ext cx="6696653" cy="6888563"/>
          </a:xfrm>
          <a:custGeom>
            <a:avLst/>
            <a:gdLst/>
            <a:ahLst/>
            <a:cxnLst/>
            <a:rect r="r" b="b" t="t" l="l"/>
            <a:pathLst>
              <a:path h="6888563" w="6696653">
                <a:moveTo>
                  <a:pt x="0" y="0"/>
                </a:moveTo>
                <a:lnTo>
                  <a:pt x="6696652" y="0"/>
                </a:lnTo>
                <a:lnTo>
                  <a:pt x="6696652" y="6888563"/>
                </a:lnTo>
                <a:lnTo>
                  <a:pt x="0" y="68885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4" id="114"/>
          <p:cNvSpPr/>
          <p:nvPr/>
        </p:nvSpPr>
        <p:spPr>
          <a:xfrm flipH="false" flipV="false" rot="0">
            <a:off x="2225022" y="42061031"/>
            <a:ext cx="6536306" cy="3233543"/>
          </a:xfrm>
          <a:custGeom>
            <a:avLst/>
            <a:gdLst/>
            <a:ahLst/>
            <a:cxnLst/>
            <a:rect r="r" b="b" t="t" l="l"/>
            <a:pathLst>
              <a:path h="3233543" w="6536306">
                <a:moveTo>
                  <a:pt x="0" y="0"/>
                </a:moveTo>
                <a:lnTo>
                  <a:pt x="6536306" y="0"/>
                </a:lnTo>
                <a:lnTo>
                  <a:pt x="6536306" y="3233544"/>
                </a:lnTo>
                <a:lnTo>
                  <a:pt x="0" y="3233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5" id="115"/>
          <p:cNvSpPr txBox="true"/>
          <p:nvPr/>
        </p:nvSpPr>
        <p:spPr>
          <a:xfrm rot="0">
            <a:off x="7556694" y="29399757"/>
            <a:ext cx="371475" cy="10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"/>
              </a:lnSpc>
            </a:pPr>
            <a:r>
              <a:rPr lang="en-US" sz="56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로그인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7871750" y="29399757"/>
            <a:ext cx="371475" cy="10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"/>
              </a:lnSpc>
            </a:pPr>
            <a:r>
              <a:rPr lang="en-US" sz="56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회원가입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8258452" y="29398933"/>
            <a:ext cx="268050" cy="10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1"/>
              </a:lnSpc>
            </a:pPr>
            <a:r>
              <a:rPr lang="en-US" sz="560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rPr>
              <a:t>장바구니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2283329" y="29784399"/>
            <a:ext cx="429333" cy="18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b="true" sz="957" spc="-45">
                <a:solidFill>
                  <a:srgbClr val="007BFF"/>
                </a:solidFill>
                <a:latin typeface="Roboto Bold"/>
                <a:ea typeface="Roboto Bold"/>
                <a:cs typeface="Roboto Bold"/>
                <a:sym typeface="Roboto Bold"/>
              </a:rPr>
              <a:t>NEW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2648707" y="29784399"/>
            <a:ext cx="429333" cy="18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957" spc="-45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BEST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3191106" y="29796375"/>
            <a:ext cx="429333" cy="15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-37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전기용품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3698505" y="29796375"/>
            <a:ext cx="429333" cy="15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-37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생활가전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4203976" y="29808352"/>
            <a:ext cx="468549" cy="15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-37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스마트기기</a:t>
            </a:r>
          </a:p>
        </p:txBody>
      </p:sp>
      <p:sp>
        <p:nvSpPr>
          <p:cNvPr name="TextBox 123" id="123"/>
          <p:cNvSpPr txBox="true"/>
          <p:nvPr/>
        </p:nvSpPr>
        <p:spPr>
          <a:xfrm rot="0">
            <a:off x="4748662" y="29808352"/>
            <a:ext cx="429333" cy="15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-37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기타 품목</a:t>
            </a:r>
          </a:p>
        </p:txBody>
      </p:sp>
      <p:sp>
        <p:nvSpPr>
          <p:cNvPr name="TextBox 124" id="124"/>
          <p:cNvSpPr txBox="true"/>
          <p:nvPr/>
        </p:nvSpPr>
        <p:spPr>
          <a:xfrm rot="0">
            <a:off x="3030049" y="29784399"/>
            <a:ext cx="161057" cy="15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-37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</a:p>
        </p:txBody>
      </p:sp>
      <p:sp>
        <p:nvSpPr>
          <p:cNvPr name="TextBox 125" id="125"/>
          <p:cNvSpPr txBox="true"/>
          <p:nvPr/>
        </p:nvSpPr>
        <p:spPr>
          <a:xfrm rot="0">
            <a:off x="2617441" y="30262916"/>
            <a:ext cx="5775036" cy="15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82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“ 제품 라벨에 있는 정보를 입력하시면  일치하는 </a:t>
            </a:r>
            <a:r>
              <a:rPr lang="en-US" b="true" sz="797" spc="82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정확한 제품</a:t>
            </a:r>
            <a:r>
              <a:rPr lang="en-US" sz="797" spc="82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을 찾아드리고  </a:t>
            </a:r>
            <a:r>
              <a:rPr lang="en-US" b="true" sz="797" spc="82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호환되는 제품</a:t>
            </a:r>
            <a:r>
              <a:rPr lang="en-US" sz="797" spc="82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도 추천해 드립니다 “</a:t>
            </a:r>
          </a:p>
        </p:txBody>
      </p:sp>
      <p:sp>
        <p:nvSpPr>
          <p:cNvPr name="TextBox 126" id="126"/>
          <p:cNvSpPr txBox="true"/>
          <p:nvPr/>
        </p:nvSpPr>
        <p:spPr>
          <a:xfrm rot="0">
            <a:off x="3225558" y="39936712"/>
            <a:ext cx="2394931" cy="263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1437" spc="14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넘버로 프렌즈 공개 모집!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1978103" y="40234970"/>
            <a:ext cx="5835569" cy="18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5"/>
              </a:lnSpc>
            </a:pPr>
            <a:r>
              <a:rPr lang="en-US" sz="957" spc="2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카톡에서 넘버로 친추하고 다양한 소식과 콘텐츠를 만나세요.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746613" y="48954867"/>
            <a:ext cx="1873826" cy="20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8"/>
              </a:lnSpc>
            </a:pPr>
            <a:r>
              <a:rPr lang="en-US" sz="1117" spc="2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Numbero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2915146" y="48978831"/>
            <a:ext cx="823328" cy="15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1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FAQ</a:t>
            </a:r>
          </a:p>
        </p:txBody>
      </p:sp>
      <p:sp>
        <p:nvSpPr>
          <p:cNvPr name="TextBox 130" id="130"/>
          <p:cNvSpPr txBox="true"/>
          <p:nvPr/>
        </p:nvSpPr>
        <p:spPr>
          <a:xfrm rot="0">
            <a:off x="3405773" y="48978831"/>
            <a:ext cx="823328" cy="15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1:1문의</a:t>
            </a:r>
          </a:p>
        </p:txBody>
      </p:sp>
      <p:sp>
        <p:nvSpPr>
          <p:cNvPr name="TextBox 131" id="131"/>
          <p:cNvSpPr txBox="true"/>
          <p:nvPr/>
        </p:nvSpPr>
        <p:spPr>
          <a:xfrm rot="0">
            <a:off x="3913172" y="48978831"/>
            <a:ext cx="823328" cy="15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뉴스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4423023" y="48987568"/>
            <a:ext cx="823328" cy="15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회사소개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5052646" y="48987568"/>
            <a:ext cx="823328" cy="15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"/>
              </a:lnSpc>
            </a:pPr>
            <a:r>
              <a:rPr lang="en-US" sz="797" spc="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채용정보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6242656" y="48997093"/>
            <a:ext cx="82332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협력업체정보시스템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6860554" y="48997093"/>
            <a:ext cx="82332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이용약관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7385761" y="49000338"/>
            <a:ext cx="82332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개인정보지식방침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8018887" y="48997093"/>
            <a:ext cx="82332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제휴/협업상담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2205777" y="49600101"/>
            <a:ext cx="82332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(주)성장스토리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3135293" y="49600101"/>
            <a:ext cx="82332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사업자등록번호 :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3635667" y="49600101"/>
            <a:ext cx="82332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106-17-14474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4295714" y="49600101"/>
            <a:ext cx="82332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797D7E"/>
                </a:solidFill>
                <a:latin typeface="Roboto"/>
                <a:ea typeface="Roboto"/>
                <a:cs typeface="Roboto"/>
                <a:sym typeface="Roboto"/>
              </a:rPr>
              <a:t>사업자 정보 확인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2237043" y="49801445"/>
            <a:ext cx="82332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대표이사: 임은재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2988081" y="49801445"/>
            <a:ext cx="1336755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주소: 인천광역시 연수구 옥련동 625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3988549" y="49801445"/>
            <a:ext cx="1336755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4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전화: 1111-2222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2148928" y="49988460"/>
            <a:ext cx="2465418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1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평일: 09~18시(주말/공휴일은 1:1 문의하기를 이용해 주세요.)</a:t>
            </a:r>
          </a:p>
        </p:txBody>
      </p:sp>
      <p:sp>
        <p:nvSpPr>
          <p:cNvPr name="TextBox 146" id="146"/>
          <p:cNvSpPr txBox="true"/>
          <p:nvPr/>
        </p:nvSpPr>
        <p:spPr>
          <a:xfrm rot="0">
            <a:off x="2237043" y="50358205"/>
            <a:ext cx="5005360" cy="12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"/>
              </a:lnSpc>
            </a:pPr>
            <a:r>
              <a:rPr lang="en-US" sz="638" spc="-1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우리은행 채무지급 보증안내: 당사는  고객님이 현금 결제한 금액에 대해 우리은행과 채무지급보증 계약을 체결하여 안전거래를 보장하고 있습니다.</a:t>
            </a:r>
          </a:p>
        </p:txBody>
      </p:sp>
      <p:sp>
        <p:nvSpPr>
          <p:cNvPr name="TextBox 147" id="147"/>
          <p:cNvSpPr txBox="true"/>
          <p:nvPr/>
        </p:nvSpPr>
        <p:spPr>
          <a:xfrm rot="0">
            <a:off x="2305909" y="41057432"/>
            <a:ext cx="1114928" cy="275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b="true" sz="1247" spc="82">
                <a:solidFill>
                  <a:srgbClr val="797D7E"/>
                </a:solidFill>
                <a:latin typeface="Roboto Bold"/>
                <a:ea typeface="Roboto Bold"/>
                <a:cs typeface="Roboto Bold"/>
                <a:sym typeface="Roboto Bold"/>
              </a:rPr>
              <a:t>Best AI Picks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2610181" y="41498910"/>
            <a:ext cx="5335360" cy="20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2"/>
              </a:lnSpc>
            </a:pPr>
            <a:r>
              <a:rPr lang="en-US" sz="1087" spc="-79">
                <a:solidFill>
                  <a:srgbClr val="797D7E"/>
                </a:solidFill>
                <a:latin typeface="Roboto"/>
                <a:ea typeface="Roboto"/>
                <a:cs typeface="Roboto"/>
                <a:sym typeface="Roboto"/>
              </a:rPr>
              <a:t>Ai가 찾으시는 제품과 유사하거나 호환되는 제품을 추천합니다</a:t>
            </a:r>
          </a:p>
        </p:txBody>
      </p:sp>
      <p:sp>
        <p:nvSpPr>
          <p:cNvPr name="TextBox 149" id="149"/>
          <p:cNvSpPr txBox="true"/>
          <p:nvPr/>
        </p:nvSpPr>
        <p:spPr>
          <a:xfrm rot="0">
            <a:off x="2205777" y="31785735"/>
            <a:ext cx="1325953" cy="275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4"/>
              </a:lnSpc>
            </a:pPr>
            <a:r>
              <a:rPr lang="en-US" b="true" sz="1247" spc="82">
                <a:solidFill>
                  <a:srgbClr val="797D7E"/>
                </a:solidFill>
                <a:latin typeface="Roboto Bold"/>
                <a:ea typeface="Roboto Bold"/>
                <a:cs typeface="Roboto Bold"/>
                <a:sym typeface="Roboto Bold"/>
              </a:rPr>
              <a:t>Search Results</a:t>
            </a:r>
          </a:p>
        </p:txBody>
      </p:sp>
      <p:sp>
        <p:nvSpPr>
          <p:cNvPr name="Freeform 150" id="150"/>
          <p:cNvSpPr/>
          <p:nvPr/>
        </p:nvSpPr>
        <p:spPr>
          <a:xfrm flipH="false" flipV="false" rot="0">
            <a:off x="924167" y="28551294"/>
            <a:ext cx="8753271" cy="6335180"/>
          </a:xfrm>
          <a:custGeom>
            <a:avLst/>
            <a:gdLst/>
            <a:ahLst/>
            <a:cxnLst/>
            <a:rect r="r" b="b" t="t" l="l"/>
            <a:pathLst>
              <a:path h="6335180" w="8753271">
                <a:moveTo>
                  <a:pt x="0" y="0"/>
                </a:moveTo>
                <a:lnTo>
                  <a:pt x="8753271" y="0"/>
                </a:lnTo>
                <a:lnTo>
                  <a:pt x="8753271" y="6335180"/>
                </a:lnTo>
                <a:lnTo>
                  <a:pt x="0" y="6335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51" id="151"/>
          <p:cNvSpPr/>
          <p:nvPr/>
        </p:nvSpPr>
        <p:spPr>
          <a:xfrm>
            <a:off x="1069658" y="27598794"/>
            <a:ext cx="8411770" cy="0"/>
          </a:xfrm>
          <a:prstGeom prst="line">
            <a:avLst/>
          </a:prstGeom>
          <a:ln cap="flat" w="38100">
            <a:solidFill>
              <a:srgbClr val="4E4E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2" id="152"/>
          <p:cNvSpPr/>
          <p:nvPr/>
        </p:nvSpPr>
        <p:spPr>
          <a:xfrm>
            <a:off x="2244945" y="28193029"/>
            <a:ext cx="6528446" cy="0"/>
          </a:xfrm>
          <a:prstGeom prst="line">
            <a:avLst/>
          </a:prstGeom>
          <a:ln cap="flat" w="38100">
            <a:solidFill>
              <a:srgbClr val="4E4E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3" id="153"/>
          <p:cNvSpPr/>
          <p:nvPr/>
        </p:nvSpPr>
        <p:spPr>
          <a:xfrm flipH="false" flipV="false" rot="0">
            <a:off x="7604224" y="16221290"/>
            <a:ext cx="387536" cy="370119"/>
          </a:xfrm>
          <a:custGeom>
            <a:avLst/>
            <a:gdLst/>
            <a:ahLst/>
            <a:cxnLst/>
            <a:rect r="r" b="b" t="t" l="l"/>
            <a:pathLst>
              <a:path h="370119" w="387536">
                <a:moveTo>
                  <a:pt x="0" y="0"/>
                </a:moveTo>
                <a:lnTo>
                  <a:pt x="387536" y="0"/>
                </a:lnTo>
                <a:lnTo>
                  <a:pt x="387536" y="370119"/>
                </a:lnTo>
                <a:lnTo>
                  <a:pt x="0" y="3701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4" id="154"/>
          <p:cNvSpPr txBox="true"/>
          <p:nvPr/>
        </p:nvSpPr>
        <p:spPr>
          <a:xfrm rot="0">
            <a:off x="-206860" y="1559744"/>
            <a:ext cx="6347611" cy="60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b="true" sz="3499" spc="111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07. Design System</a:t>
            </a:r>
          </a:p>
        </p:txBody>
      </p:sp>
      <p:sp>
        <p:nvSpPr>
          <p:cNvPr name="TextBox 155" id="155"/>
          <p:cNvSpPr txBox="true"/>
          <p:nvPr/>
        </p:nvSpPr>
        <p:spPr>
          <a:xfrm rot="0">
            <a:off x="5261957" y="1709280"/>
            <a:ext cx="4084446" cy="438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68"/>
              </a:lnSpc>
            </a:pPr>
            <a:r>
              <a:rPr lang="en-US" sz="999" spc="-72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 Numbero의 브랜드 컬러는 </a:t>
            </a:r>
            <a:r>
              <a:rPr lang="en-US" b="true" sz="999" spc="-72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블루와 그레이 톤</a:t>
            </a:r>
            <a:r>
              <a:rPr lang="en-US" sz="999" spc="-72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을 중심으로 하여 디자인을 구성하였으며,</a:t>
            </a:r>
          </a:p>
          <a:p>
            <a:pPr algn="just">
              <a:lnSpc>
                <a:spcPts val="1868"/>
              </a:lnSpc>
            </a:pPr>
            <a:r>
              <a:rPr lang="en-US" b="true" sz="999" spc="-72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필요한 정보는 더 빠르고 간편하게 제공</a:t>
            </a:r>
            <a:r>
              <a:rPr lang="en-US" sz="999" spc="-72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하기 위해  </a:t>
            </a:r>
            <a:r>
              <a:rPr lang="en-US" b="true" sz="999" spc="-72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불필요한 요소를 최소화</a:t>
            </a:r>
            <a:r>
              <a:rPr lang="en-US" sz="999" spc="-72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했습니다.</a:t>
            </a:r>
          </a:p>
        </p:txBody>
      </p:sp>
      <p:sp>
        <p:nvSpPr>
          <p:cNvPr name="TextBox 156" id="156"/>
          <p:cNvSpPr txBox="true"/>
          <p:nvPr/>
        </p:nvSpPr>
        <p:spPr>
          <a:xfrm rot="0">
            <a:off x="1050608" y="3059859"/>
            <a:ext cx="1661269" cy="49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9"/>
              </a:lnSpc>
            </a:pPr>
            <a:r>
              <a:rPr lang="en-US" b="true" sz="2299" spc="10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Typograpy</a:t>
            </a:r>
          </a:p>
        </p:txBody>
      </p:sp>
      <p:sp>
        <p:nvSpPr>
          <p:cNvPr name="TextBox 157" id="157"/>
          <p:cNvSpPr txBox="true"/>
          <p:nvPr/>
        </p:nvSpPr>
        <p:spPr>
          <a:xfrm rot="0">
            <a:off x="4776035" y="3059859"/>
            <a:ext cx="1661269" cy="49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99"/>
              </a:lnSpc>
            </a:pPr>
            <a:r>
              <a:rPr lang="en-US" b="true" sz="2299" spc="10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Color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1050608" y="3727365"/>
            <a:ext cx="428391" cy="30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sz="1399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[국문]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1060132" y="4675167"/>
            <a:ext cx="428391" cy="30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sz="1399">
                <a:solidFill>
                  <a:srgbClr val="7E7E7E"/>
                </a:solidFill>
                <a:latin typeface="Roboto"/>
                <a:ea typeface="Roboto"/>
                <a:cs typeface="Roboto"/>
                <a:sym typeface="Roboto"/>
              </a:rPr>
              <a:t>[영문]</a:t>
            </a:r>
          </a:p>
        </p:txBody>
      </p:sp>
      <p:sp>
        <p:nvSpPr>
          <p:cNvPr name="TextBox 160" id="160"/>
          <p:cNvSpPr txBox="true"/>
          <p:nvPr/>
        </p:nvSpPr>
        <p:spPr>
          <a:xfrm rot="0">
            <a:off x="1060132" y="4011998"/>
            <a:ext cx="1710739" cy="30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sz="1399" spc="-7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가나다라마바사아자차</a:t>
            </a:r>
          </a:p>
        </p:txBody>
      </p:sp>
      <p:sp>
        <p:nvSpPr>
          <p:cNvPr name="TextBox 161" id="161"/>
          <p:cNvSpPr txBox="true"/>
          <p:nvPr/>
        </p:nvSpPr>
        <p:spPr>
          <a:xfrm rot="0">
            <a:off x="1069658" y="4956164"/>
            <a:ext cx="1710739" cy="30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sz="1399" spc="-9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ABCDEFGHILMN</a:t>
            </a:r>
          </a:p>
        </p:txBody>
      </p:sp>
      <p:sp>
        <p:nvSpPr>
          <p:cNvPr name="TextBox 162" id="162"/>
          <p:cNvSpPr txBox="true"/>
          <p:nvPr/>
        </p:nvSpPr>
        <p:spPr>
          <a:xfrm rot="0">
            <a:off x="2780396" y="4002473"/>
            <a:ext cx="1710739" cy="30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sz="1399" spc="7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Pretendard</a:t>
            </a:r>
          </a:p>
        </p:txBody>
      </p:sp>
      <p:sp>
        <p:nvSpPr>
          <p:cNvPr name="TextBox 163" id="163"/>
          <p:cNvSpPr txBox="true"/>
          <p:nvPr/>
        </p:nvSpPr>
        <p:spPr>
          <a:xfrm rot="0">
            <a:off x="2780396" y="4956164"/>
            <a:ext cx="1710739" cy="30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sz="1399" spc="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Roboto</a:t>
            </a:r>
          </a:p>
        </p:txBody>
      </p:sp>
      <p:sp>
        <p:nvSpPr>
          <p:cNvPr name="TextBox 164" id="164"/>
          <p:cNvSpPr txBox="true"/>
          <p:nvPr/>
        </p:nvSpPr>
        <p:spPr>
          <a:xfrm rot="0">
            <a:off x="4776035" y="3727365"/>
            <a:ext cx="1710739" cy="30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6"/>
              </a:lnSpc>
            </a:pPr>
            <a:r>
              <a:rPr lang="en-US" sz="1399" spc="2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Main Color</a:t>
            </a:r>
          </a:p>
        </p:txBody>
      </p:sp>
      <p:sp>
        <p:nvSpPr>
          <p:cNvPr name="TextBox 165" id="165"/>
          <p:cNvSpPr txBox="true"/>
          <p:nvPr/>
        </p:nvSpPr>
        <p:spPr>
          <a:xfrm rot="0">
            <a:off x="-461929" y="7424958"/>
            <a:ext cx="6347611" cy="60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b="true" sz="3499" spc="111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08. Main Screen</a:t>
            </a:r>
          </a:p>
        </p:txBody>
      </p:sp>
      <p:sp>
        <p:nvSpPr>
          <p:cNvPr name="TextBox 166" id="166"/>
          <p:cNvSpPr txBox="true"/>
          <p:nvPr/>
        </p:nvSpPr>
        <p:spPr>
          <a:xfrm rot="0">
            <a:off x="1051456" y="9045602"/>
            <a:ext cx="1710739" cy="41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1"/>
              </a:lnSpc>
            </a:pPr>
            <a:r>
              <a:rPr lang="en-US" b="true" sz="1899" spc="98">
                <a:solidFill>
                  <a:srgbClr val="81ADD0"/>
                </a:solidFill>
                <a:latin typeface="Roboto Bold"/>
                <a:ea typeface="Roboto Bold"/>
                <a:cs typeface="Roboto Bold"/>
                <a:sym typeface="Roboto Bold"/>
              </a:rPr>
              <a:t>Main Page</a:t>
            </a:r>
          </a:p>
        </p:txBody>
      </p:sp>
      <p:sp>
        <p:nvSpPr>
          <p:cNvPr name="TextBox 167" id="167"/>
          <p:cNvSpPr txBox="true"/>
          <p:nvPr/>
        </p:nvSpPr>
        <p:spPr>
          <a:xfrm rot="0">
            <a:off x="1044923" y="11233953"/>
            <a:ext cx="2038399" cy="41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1"/>
              </a:lnSpc>
            </a:pPr>
            <a:r>
              <a:rPr lang="en-US" b="true" sz="1899" spc="153">
                <a:solidFill>
                  <a:srgbClr val="81ADD0"/>
                </a:solidFill>
                <a:latin typeface="Roboto Bold"/>
                <a:ea typeface="Roboto Bold"/>
                <a:cs typeface="Roboto Bold"/>
                <a:sym typeface="Roboto Bold"/>
              </a:rPr>
              <a:t>Scroling Page</a:t>
            </a:r>
          </a:p>
        </p:txBody>
      </p:sp>
      <p:sp>
        <p:nvSpPr>
          <p:cNvPr name="TextBox 168" id="168"/>
          <p:cNvSpPr txBox="true"/>
          <p:nvPr/>
        </p:nvSpPr>
        <p:spPr>
          <a:xfrm rot="0">
            <a:off x="1051456" y="9723084"/>
            <a:ext cx="2634627" cy="101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그리드 시스템을 사용하여</a:t>
            </a:r>
          </a:p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요소를 균등하게 배치하고,</a:t>
            </a:r>
          </a:p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요소들 사이의 간격을 고려하여</a:t>
            </a:r>
          </a:p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레이아웃을 제작했습니다.</a:t>
            </a:r>
          </a:p>
        </p:txBody>
      </p:sp>
      <p:sp>
        <p:nvSpPr>
          <p:cNvPr name="TextBox 169" id="169"/>
          <p:cNvSpPr txBox="true"/>
          <p:nvPr/>
        </p:nvSpPr>
        <p:spPr>
          <a:xfrm rot="0">
            <a:off x="1069658" y="11900999"/>
            <a:ext cx="2634627" cy="35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08"/>
              </a:lnSpc>
            </a:pPr>
            <a:r>
              <a:rPr lang="en-US" b="true" sz="1784" spc="-60">
                <a:solidFill>
                  <a:srgbClr val="6C6A6A"/>
                </a:solidFill>
                <a:latin typeface="Roboto Bold"/>
                <a:ea typeface="Roboto Bold"/>
                <a:cs typeface="Roboto Bold"/>
                <a:sym typeface="Roboto Bold"/>
              </a:rPr>
              <a:t>자연스러운 시각적 흐름</a:t>
            </a:r>
          </a:p>
        </p:txBody>
      </p:sp>
      <p:sp>
        <p:nvSpPr>
          <p:cNvPr name="TextBox 170" id="170"/>
          <p:cNvSpPr txBox="true"/>
          <p:nvPr/>
        </p:nvSpPr>
        <p:spPr>
          <a:xfrm rot="0">
            <a:off x="1060132" y="12345458"/>
            <a:ext cx="2634627" cy="75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텍스트의 효율적인 시각 흐름을</a:t>
            </a:r>
          </a:p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고려하여 각 컨텐츠의 목적을</a:t>
            </a:r>
          </a:p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스크롤 페이지에 배치하였습니다.</a:t>
            </a:r>
          </a:p>
        </p:txBody>
      </p:sp>
      <p:sp>
        <p:nvSpPr>
          <p:cNvPr name="TextBox 171" id="171"/>
          <p:cNvSpPr txBox="true"/>
          <p:nvPr/>
        </p:nvSpPr>
        <p:spPr>
          <a:xfrm rot="0">
            <a:off x="1069658" y="13855233"/>
            <a:ext cx="2038399" cy="41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1"/>
              </a:lnSpc>
            </a:pPr>
            <a:r>
              <a:rPr lang="en-US" b="true" sz="1899" spc="153">
                <a:solidFill>
                  <a:srgbClr val="81ADD0"/>
                </a:solidFill>
                <a:latin typeface="Roboto Bold"/>
                <a:ea typeface="Roboto Bold"/>
                <a:cs typeface="Roboto Bold"/>
                <a:sym typeface="Roboto Bold"/>
              </a:rPr>
              <a:t>Search Results</a:t>
            </a:r>
          </a:p>
        </p:txBody>
      </p:sp>
      <p:sp>
        <p:nvSpPr>
          <p:cNvPr name="TextBox 172" id="172"/>
          <p:cNvSpPr txBox="true"/>
          <p:nvPr/>
        </p:nvSpPr>
        <p:spPr>
          <a:xfrm rot="0">
            <a:off x="1051456" y="14550853"/>
            <a:ext cx="2634627" cy="75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Ai가 분석한 정보를 기반으로 </a:t>
            </a:r>
          </a:p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찾은 제품을 한눈에 볼 수 있는 </a:t>
            </a:r>
          </a:p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공간입니다.</a:t>
            </a:r>
          </a:p>
        </p:txBody>
      </p:sp>
      <p:sp>
        <p:nvSpPr>
          <p:cNvPr name="TextBox 173" id="173"/>
          <p:cNvSpPr txBox="true"/>
          <p:nvPr/>
        </p:nvSpPr>
        <p:spPr>
          <a:xfrm rot="0">
            <a:off x="1044923" y="15801894"/>
            <a:ext cx="2038399" cy="41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1"/>
              </a:lnSpc>
            </a:pPr>
            <a:r>
              <a:rPr lang="en-US" b="true" sz="1899" spc="153">
                <a:solidFill>
                  <a:srgbClr val="81ADD0"/>
                </a:solidFill>
                <a:latin typeface="Roboto Bold"/>
                <a:ea typeface="Roboto Bold"/>
                <a:cs typeface="Roboto Bold"/>
                <a:sym typeface="Roboto Bold"/>
              </a:rPr>
              <a:t>Best Ai Picks</a:t>
            </a:r>
          </a:p>
        </p:txBody>
      </p:sp>
      <p:sp>
        <p:nvSpPr>
          <p:cNvPr name="TextBox 174" id="174"/>
          <p:cNvSpPr txBox="true"/>
          <p:nvPr/>
        </p:nvSpPr>
        <p:spPr>
          <a:xfrm rot="0">
            <a:off x="1069658" y="16480992"/>
            <a:ext cx="2634627" cy="75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Ai 분석을 통해 가장 인기 있는 제품과</a:t>
            </a:r>
          </a:p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구매 가능성이 높은 제품을 선정하여</a:t>
            </a:r>
          </a:p>
          <a:p>
            <a:pPr algn="just">
              <a:lnSpc>
                <a:spcPts val="2093"/>
              </a:lnSpc>
            </a:pPr>
            <a:r>
              <a:rPr lang="en-US" sz="1284" spc="-43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표시합니다.</a:t>
            </a:r>
          </a:p>
        </p:txBody>
      </p:sp>
      <p:sp>
        <p:nvSpPr>
          <p:cNvPr name="TextBox 175" id="175"/>
          <p:cNvSpPr txBox="true"/>
          <p:nvPr/>
        </p:nvSpPr>
        <p:spPr>
          <a:xfrm rot="0">
            <a:off x="89693" y="26044993"/>
            <a:ext cx="6347611" cy="60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b="true" sz="3499" spc="111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9. Grid System [ PC ]</a:t>
            </a:r>
          </a:p>
        </p:txBody>
      </p:sp>
      <p:sp>
        <p:nvSpPr>
          <p:cNvPr name="TextBox 176" id="176"/>
          <p:cNvSpPr txBox="true"/>
          <p:nvPr/>
        </p:nvSpPr>
        <p:spPr>
          <a:xfrm rot="0">
            <a:off x="4491135" y="27286016"/>
            <a:ext cx="2634627" cy="27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6"/>
              </a:lnSpc>
            </a:pPr>
            <a:r>
              <a:rPr lang="en-US" sz="1384" spc="34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Device width: 1920px</a:t>
            </a:r>
          </a:p>
        </p:txBody>
      </p:sp>
      <p:sp>
        <p:nvSpPr>
          <p:cNvPr name="TextBox 177" id="177"/>
          <p:cNvSpPr txBox="true"/>
          <p:nvPr/>
        </p:nvSpPr>
        <p:spPr>
          <a:xfrm rot="0">
            <a:off x="4795085" y="27847218"/>
            <a:ext cx="2634627" cy="276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56"/>
              </a:lnSpc>
            </a:pPr>
            <a:r>
              <a:rPr lang="en-US" sz="1384" spc="34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width: 1364px</a:t>
            </a:r>
          </a:p>
        </p:txBody>
      </p:sp>
      <p:sp>
        <p:nvSpPr>
          <p:cNvPr name="Freeform 178" id="178"/>
          <p:cNvSpPr/>
          <p:nvPr/>
        </p:nvSpPr>
        <p:spPr>
          <a:xfrm flipH="false" flipV="false" rot="0">
            <a:off x="6745528" y="40046528"/>
            <a:ext cx="387536" cy="370119"/>
          </a:xfrm>
          <a:custGeom>
            <a:avLst/>
            <a:gdLst/>
            <a:ahLst/>
            <a:cxnLst/>
            <a:rect r="r" b="b" t="t" l="l"/>
            <a:pathLst>
              <a:path h="370119" w="387536">
                <a:moveTo>
                  <a:pt x="0" y="0"/>
                </a:moveTo>
                <a:lnTo>
                  <a:pt x="387536" y="0"/>
                </a:lnTo>
                <a:lnTo>
                  <a:pt x="387536" y="370119"/>
                </a:lnTo>
                <a:lnTo>
                  <a:pt x="0" y="3701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99476" y="3718560"/>
            <a:ext cx="5544313" cy="22499088"/>
            <a:chOff x="0" y="0"/>
            <a:chExt cx="1404318" cy="56987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4318" cy="5698789"/>
            </a:xfrm>
            <a:custGeom>
              <a:avLst/>
              <a:gdLst/>
              <a:ahLst/>
              <a:cxnLst/>
              <a:rect r="r" b="b" t="t" l="l"/>
              <a:pathLst>
                <a:path h="5698789" w="1404318">
                  <a:moveTo>
                    <a:pt x="0" y="0"/>
                  </a:moveTo>
                  <a:lnTo>
                    <a:pt x="1404318" y="0"/>
                  </a:lnTo>
                  <a:lnTo>
                    <a:pt x="1404318" y="5698789"/>
                  </a:lnTo>
                  <a:lnTo>
                    <a:pt x="0" y="56987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04318" cy="5736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77571" y="7740268"/>
            <a:ext cx="6865212" cy="11513918"/>
            <a:chOff x="0" y="0"/>
            <a:chExt cx="1738888" cy="29163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38888" cy="2916358"/>
            </a:xfrm>
            <a:custGeom>
              <a:avLst/>
              <a:gdLst/>
              <a:ahLst/>
              <a:cxnLst/>
              <a:rect r="r" b="b" t="t" l="l"/>
              <a:pathLst>
                <a:path h="2916358" w="1738888">
                  <a:moveTo>
                    <a:pt x="0" y="0"/>
                  </a:moveTo>
                  <a:lnTo>
                    <a:pt x="1738888" y="0"/>
                  </a:lnTo>
                  <a:lnTo>
                    <a:pt x="1738888" y="2916358"/>
                  </a:lnTo>
                  <a:lnTo>
                    <a:pt x="0" y="29163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38888" cy="2954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621110" y="3858950"/>
            <a:ext cx="5532139" cy="956334"/>
            <a:chOff x="0" y="0"/>
            <a:chExt cx="1401234" cy="2422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1234" cy="242230"/>
            </a:xfrm>
            <a:custGeom>
              <a:avLst/>
              <a:gdLst/>
              <a:ahLst/>
              <a:cxnLst/>
              <a:rect r="r" b="b" t="t" l="l"/>
              <a:pathLst>
                <a:path h="242230" w="1401234">
                  <a:moveTo>
                    <a:pt x="0" y="0"/>
                  </a:moveTo>
                  <a:lnTo>
                    <a:pt x="1401234" y="0"/>
                  </a:lnTo>
                  <a:lnTo>
                    <a:pt x="1401234" y="242230"/>
                  </a:lnTo>
                  <a:lnTo>
                    <a:pt x="0" y="24223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01234" cy="280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107961" y="8184824"/>
            <a:ext cx="4646916" cy="6320877"/>
          </a:xfrm>
          <a:custGeom>
            <a:avLst/>
            <a:gdLst/>
            <a:ahLst/>
            <a:cxnLst/>
            <a:rect r="r" b="b" t="t" l="l"/>
            <a:pathLst>
              <a:path h="6320877" w="4646916">
                <a:moveTo>
                  <a:pt x="0" y="0"/>
                </a:moveTo>
                <a:lnTo>
                  <a:pt x="4646916" y="0"/>
                </a:lnTo>
                <a:lnTo>
                  <a:pt x="4646916" y="6320877"/>
                </a:lnTo>
                <a:lnTo>
                  <a:pt x="0" y="6320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286010" y="9860191"/>
            <a:ext cx="64719" cy="647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CCCCC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2310" lIns="62310" bIns="62310" rIns="6231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022086" y="3436037"/>
            <a:ext cx="6711267" cy="9497574"/>
          </a:xfrm>
          <a:custGeom>
            <a:avLst/>
            <a:gdLst/>
            <a:ahLst/>
            <a:cxnLst/>
            <a:rect r="r" b="b" t="t" l="l"/>
            <a:pathLst>
              <a:path h="9497574" w="6711267">
                <a:moveTo>
                  <a:pt x="0" y="0"/>
                </a:moveTo>
                <a:lnTo>
                  <a:pt x="6711267" y="0"/>
                </a:lnTo>
                <a:lnTo>
                  <a:pt x="6711267" y="9497574"/>
                </a:lnTo>
                <a:lnTo>
                  <a:pt x="0" y="9497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31" r="0" b="-2931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7337078" y="9911259"/>
            <a:ext cx="27301" cy="27301"/>
          </a:xfrm>
          <a:prstGeom prst="line">
            <a:avLst/>
          </a:prstGeom>
          <a:ln cap="flat" w="952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2611650" y="4824810"/>
            <a:ext cx="5532139" cy="488867"/>
            <a:chOff x="0" y="0"/>
            <a:chExt cx="1401234" cy="1238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01234" cy="123825"/>
            </a:xfrm>
            <a:custGeom>
              <a:avLst/>
              <a:gdLst/>
              <a:ahLst/>
              <a:cxnLst/>
              <a:rect r="r" b="b" t="t" l="l"/>
              <a:pathLst>
                <a:path h="123825" w="1401234">
                  <a:moveTo>
                    <a:pt x="0" y="0"/>
                  </a:moveTo>
                  <a:lnTo>
                    <a:pt x="1401234" y="0"/>
                  </a:lnTo>
                  <a:lnTo>
                    <a:pt x="1401234" y="123825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B5C2D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01234" cy="161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076794" y="10294742"/>
            <a:ext cx="108297" cy="105811"/>
            <a:chOff x="0" y="0"/>
            <a:chExt cx="27430" cy="268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430" cy="26801"/>
            </a:xfrm>
            <a:custGeom>
              <a:avLst/>
              <a:gdLst/>
              <a:ahLst/>
              <a:cxnLst/>
              <a:rect r="r" b="b" t="t" l="l"/>
              <a:pathLst>
                <a:path h="26801" w="27430">
                  <a:moveTo>
                    <a:pt x="13400" y="0"/>
                  </a:moveTo>
                  <a:lnTo>
                    <a:pt x="14030" y="0"/>
                  </a:lnTo>
                  <a:cubicBezTo>
                    <a:pt x="17584" y="0"/>
                    <a:pt x="20992" y="1412"/>
                    <a:pt x="23506" y="3925"/>
                  </a:cubicBezTo>
                  <a:cubicBezTo>
                    <a:pt x="26019" y="6438"/>
                    <a:pt x="27430" y="9846"/>
                    <a:pt x="27430" y="13400"/>
                  </a:cubicBezTo>
                  <a:lnTo>
                    <a:pt x="27430" y="13400"/>
                  </a:lnTo>
                  <a:cubicBezTo>
                    <a:pt x="27430" y="20801"/>
                    <a:pt x="21431" y="26801"/>
                    <a:pt x="14030" y="26801"/>
                  </a:cubicBezTo>
                  <a:lnTo>
                    <a:pt x="13400" y="26801"/>
                  </a:lnTo>
                  <a:cubicBezTo>
                    <a:pt x="6000" y="26801"/>
                    <a:pt x="0" y="20801"/>
                    <a:pt x="0" y="13400"/>
                  </a:cubicBezTo>
                  <a:lnTo>
                    <a:pt x="0" y="13400"/>
                  </a:lnTo>
                  <a:cubicBezTo>
                    <a:pt x="0" y="6000"/>
                    <a:pt x="6000" y="0"/>
                    <a:pt x="13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7430" cy="64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088623" y="10305328"/>
            <a:ext cx="84638" cy="84638"/>
          </a:xfrm>
          <a:custGeom>
            <a:avLst/>
            <a:gdLst/>
            <a:ahLst/>
            <a:cxnLst/>
            <a:rect r="r" b="b" t="t" l="l"/>
            <a:pathLst>
              <a:path h="84638" w="84638">
                <a:moveTo>
                  <a:pt x="0" y="0"/>
                </a:moveTo>
                <a:lnTo>
                  <a:pt x="84638" y="0"/>
                </a:lnTo>
                <a:lnTo>
                  <a:pt x="84638" y="84639"/>
                </a:lnTo>
                <a:lnTo>
                  <a:pt x="0" y="84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-10367" y="16837120"/>
            <a:ext cx="10706942" cy="1110821"/>
            <a:chOff x="0" y="0"/>
            <a:chExt cx="1346456" cy="13969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46456" cy="139692"/>
            </a:xfrm>
            <a:custGeom>
              <a:avLst/>
              <a:gdLst/>
              <a:ahLst/>
              <a:cxnLst/>
              <a:rect r="r" b="b" t="t" l="l"/>
              <a:pathLst>
                <a:path h="139692" w="1346456">
                  <a:moveTo>
                    <a:pt x="0" y="0"/>
                  </a:moveTo>
                  <a:lnTo>
                    <a:pt x="1346456" y="0"/>
                  </a:lnTo>
                  <a:lnTo>
                    <a:pt x="1346456" y="139692"/>
                  </a:lnTo>
                  <a:lnTo>
                    <a:pt x="0" y="139692"/>
                  </a:lnTo>
                  <a:close/>
                </a:path>
              </a:pathLst>
            </a:custGeom>
            <a:solidFill>
              <a:srgbClr val="797D7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346456" cy="177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7118486" y="16937094"/>
            <a:ext cx="993688" cy="1010847"/>
          </a:xfrm>
          <a:custGeom>
            <a:avLst/>
            <a:gdLst/>
            <a:ahLst/>
            <a:cxnLst/>
            <a:rect r="r" b="b" t="t" l="l"/>
            <a:pathLst>
              <a:path h="1010847" w="993688">
                <a:moveTo>
                  <a:pt x="0" y="0"/>
                </a:moveTo>
                <a:lnTo>
                  <a:pt x="993688" y="0"/>
                </a:lnTo>
                <a:lnTo>
                  <a:pt x="993688" y="1010847"/>
                </a:lnTo>
                <a:lnTo>
                  <a:pt x="0" y="1010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63" t="0" r="-863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083226" y="17255790"/>
            <a:ext cx="268509" cy="273481"/>
          </a:xfrm>
          <a:custGeom>
            <a:avLst/>
            <a:gdLst/>
            <a:ahLst/>
            <a:cxnLst/>
            <a:rect r="r" b="b" t="t" l="l"/>
            <a:pathLst>
              <a:path h="273481" w="268509">
                <a:moveTo>
                  <a:pt x="0" y="0"/>
                </a:moveTo>
                <a:lnTo>
                  <a:pt x="268508" y="0"/>
                </a:lnTo>
                <a:lnTo>
                  <a:pt x="268508" y="273481"/>
                </a:lnTo>
                <a:lnTo>
                  <a:pt x="0" y="273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2586028" y="26217648"/>
            <a:ext cx="5557760" cy="4155901"/>
            <a:chOff x="0" y="0"/>
            <a:chExt cx="1407724" cy="10526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07724" cy="1052647"/>
            </a:xfrm>
            <a:custGeom>
              <a:avLst/>
              <a:gdLst/>
              <a:ahLst/>
              <a:cxnLst/>
              <a:rect r="r" b="b" t="t" l="l"/>
              <a:pathLst>
                <a:path h="1052647" w="1407724">
                  <a:moveTo>
                    <a:pt x="0" y="0"/>
                  </a:moveTo>
                  <a:lnTo>
                    <a:pt x="1407724" y="0"/>
                  </a:lnTo>
                  <a:lnTo>
                    <a:pt x="1407724" y="1052647"/>
                  </a:lnTo>
                  <a:lnTo>
                    <a:pt x="0" y="1052647"/>
                  </a:lnTo>
                  <a:close/>
                </a:path>
              </a:pathLst>
            </a:custGeom>
            <a:solidFill>
              <a:srgbClr val="797D7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407724" cy="1090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551892" y="28519441"/>
            <a:ext cx="879526" cy="204283"/>
            <a:chOff x="0" y="0"/>
            <a:chExt cx="102641" cy="2384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2641" cy="23840"/>
            </a:xfrm>
            <a:custGeom>
              <a:avLst/>
              <a:gdLst/>
              <a:ahLst/>
              <a:cxnLst/>
              <a:rect r="r" b="b" t="t" l="l"/>
              <a:pathLst>
                <a:path h="23840" w="102641">
                  <a:moveTo>
                    <a:pt x="8802" y="0"/>
                  </a:moveTo>
                  <a:lnTo>
                    <a:pt x="93838" y="0"/>
                  </a:lnTo>
                  <a:cubicBezTo>
                    <a:pt x="96173" y="0"/>
                    <a:pt x="98412" y="927"/>
                    <a:pt x="100063" y="2578"/>
                  </a:cubicBezTo>
                  <a:cubicBezTo>
                    <a:pt x="101713" y="4229"/>
                    <a:pt x="102641" y="6468"/>
                    <a:pt x="102641" y="8802"/>
                  </a:cubicBezTo>
                  <a:lnTo>
                    <a:pt x="102641" y="15037"/>
                  </a:lnTo>
                  <a:cubicBezTo>
                    <a:pt x="102641" y="19899"/>
                    <a:pt x="98700" y="23840"/>
                    <a:pt x="93838" y="23840"/>
                  </a:cubicBezTo>
                  <a:lnTo>
                    <a:pt x="8802" y="23840"/>
                  </a:lnTo>
                  <a:cubicBezTo>
                    <a:pt x="6468" y="23840"/>
                    <a:pt x="4229" y="22912"/>
                    <a:pt x="2578" y="21262"/>
                  </a:cubicBezTo>
                  <a:cubicBezTo>
                    <a:pt x="927" y="19611"/>
                    <a:pt x="0" y="17372"/>
                    <a:pt x="0" y="15037"/>
                  </a:cubicBezTo>
                  <a:lnTo>
                    <a:pt x="0" y="8802"/>
                  </a:lnTo>
                  <a:cubicBezTo>
                    <a:pt x="0" y="6468"/>
                    <a:pt x="927" y="4229"/>
                    <a:pt x="2578" y="2578"/>
                  </a:cubicBezTo>
                  <a:cubicBezTo>
                    <a:pt x="4229" y="927"/>
                    <a:pt x="6468" y="0"/>
                    <a:pt x="88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02641" cy="61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6816355" y="4091361"/>
            <a:ext cx="1076086" cy="489130"/>
          </a:xfrm>
          <a:custGeom>
            <a:avLst/>
            <a:gdLst/>
            <a:ahLst/>
            <a:cxnLst/>
            <a:rect r="r" b="b" t="t" l="l"/>
            <a:pathLst>
              <a:path h="489130" w="1076086">
                <a:moveTo>
                  <a:pt x="0" y="0"/>
                </a:moveTo>
                <a:lnTo>
                  <a:pt x="1076086" y="0"/>
                </a:lnTo>
                <a:lnTo>
                  <a:pt x="1076086" y="489130"/>
                </a:lnTo>
                <a:lnTo>
                  <a:pt x="0" y="489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022663" y="4834335"/>
            <a:ext cx="121126" cy="113848"/>
          </a:xfrm>
          <a:custGeom>
            <a:avLst/>
            <a:gdLst/>
            <a:ahLst/>
            <a:cxnLst/>
            <a:rect r="r" b="b" t="t" l="l"/>
            <a:pathLst>
              <a:path h="113848" w="121126">
                <a:moveTo>
                  <a:pt x="0" y="0"/>
                </a:moveTo>
                <a:lnTo>
                  <a:pt x="121125" y="0"/>
                </a:lnTo>
                <a:lnTo>
                  <a:pt x="121125" y="113847"/>
                </a:lnTo>
                <a:lnTo>
                  <a:pt x="0" y="113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96" r="0" b="-3196"/>
            </a:stretch>
          </a:blipFill>
        </p:spPr>
      </p:sp>
      <p:sp>
        <p:nvSpPr>
          <p:cNvPr name="AutoShape 37" id="37"/>
          <p:cNvSpPr/>
          <p:nvPr/>
        </p:nvSpPr>
        <p:spPr>
          <a:xfrm>
            <a:off x="4186068" y="6089908"/>
            <a:ext cx="2324439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6348863" y="5880060"/>
            <a:ext cx="161645" cy="161645"/>
            <a:chOff x="0" y="0"/>
            <a:chExt cx="215526" cy="21552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69075" cy="169075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CCCCCC"/>
                </a:solidFill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sp>
          <p:nvSpPr>
            <p:cNvPr name="AutoShape 42" id="42"/>
            <p:cNvSpPr/>
            <p:nvPr/>
          </p:nvSpPr>
          <p:spPr>
            <a:xfrm>
              <a:off x="133414" y="133414"/>
              <a:ext cx="71321" cy="71321"/>
            </a:xfrm>
            <a:prstGeom prst="line">
              <a:avLst/>
            </a:prstGeom>
            <a:ln cap="flat" w="30522">
              <a:solidFill>
                <a:srgbClr val="CCCCCC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3934588" y="6496972"/>
            <a:ext cx="2817032" cy="197918"/>
          </a:xfrm>
          <a:custGeom>
            <a:avLst/>
            <a:gdLst/>
            <a:ahLst/>
            <a:cxnLst/>
            <a:rect r="r" b="b" t="t" l="l"/>
            <a:pathLst>
              <a:path h="197918" w="2817032">
                <a:moveTo>
                  <a:pt x="0" y="0"/>
                </a:moveTo>
                <a:lnTo>
                  <a:pt x="2817032" y="0"/>
                </a:lnTo>
                <a:lnTo>
                  <a:pt x="2817032" y="197918"/>
                </a:lnTo>
                <a:lnTo>
                  <a:pt x="0" y="1979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3348581" y="19171554"/>
            <a:ext cx="4058276" cy="2021149"/>
          </a:xfrm>
          <a:custGeom>
            <a:avLst/>
            <a:gdLst/>
            <a:ahLst/>
            <a:cxnLst/>
            <a:rect r="r" b="b" t="t" l="l"/>
            <a:pathLst>
              <a:path h="2021149" w="4058276">
                <a:moveTo>
                  <a:pt x="0" y="0"/>
                </a:moveTo>
                <a:lnTo>
                  <a:pt x="4058276" y="0"/>
                </a:lnTo>
                <a:lnTo>
                  <a:pt x="4058276" y="2021149"/>
                </a:lnTo>
                <a:lnTo>
                  <a:pt x="0" y="20211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AutoShape 45" id="45"/>
          <p:cNvSpPr/>
          <p:nvPr/>
        </p:nvSpPr>
        <p:spPr>
          <a:xfrm>
            <a:off x="2022086" y="2403940"/>
            <a:ext cx="6711267" cy="0"/>
          </a:xfrm>
          <a:prstGeom prst="line">
            <a:avLst/>
          </a:prstGeom>
          <a:ln cap="flat" w="38100">
            <a:solidFill>
              <a:srgbClr val="4E4E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3095800" y="3055037"/>
            <a:ext cx="4594135" cy="0"/>
          </a:xfrm>
          <a:prstGeom prst="line">
            <a:avLst/>
          </a:prstGeom>
          <a:ln cap="flat" w="38100">
            <a:solidFill>
              <a:srgbClr val="4E4E4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3245142" y="14038511"/>
            <a:ext cx="4265154" cy="2107340"/>
          </a:xfrm>
          <a:custGeom>
            <a:avLst/>
            <a:gdLst/>
            <a:ahLst/>
            <a:cxnLst/>
            <a:rect r="r" b="b" t="t" l="l"/>
            <a:pathLst>
              <a:path h="2107340" w="4265154">
                <a:moveTo>
                  <a:pt x="0" y="0"/>
                </a:moveTo>
                <a:lnTo>
                  <a:pt x="4265154" y="0"/>
                </a:lnTo>
                <a:lnTo>
                  <a:pt x="4265154" y="2107340"/>
                </a:lnTo>
                <a:lnTo>
                  <a:pt x="0" y="21073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2155277" y="4041250"/>
            <a:ext cx="3015951" cy="53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2"/>
              </a:lnSpc>
            </a:pPr>
            <a:r>
              <a:rPr lang="en-US" sz="2882" spc="210">
                <a:solidFill>
                  <a:srgbClr val="6C6A6A"/>
                </a:solidFill>
                <a:latin typeface="210 빛글"/>
                <a:ea typeface="210 빛글"/>
                <a:cs typeface="210 빛글"/>
                <a:sym typeface="210 빛글"/>
              </a:rPr>
              <a:t>Numbero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070484" y="10108661"/>
            <a:ext cx="100744" cy="93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"/>
              </a:lnSpc>
            </a:pPr>
            <a:r>
              <a:rPr lang="en-US" sz="499" spc="-23">
                <a:solidFill>
                  <a:srgbClr val="C4C5C8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283579" y="17054392"/>
            <a:ext cx="3017318" cy="33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2"/>
              </a:lnSpc>
            </a:pPr>
            <a:r>
              <a:rPr lang="en-US" sz="1811" spc="18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넘버로 프렌즈 공개 모집!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09303" y="17437209"/>
            <a:ext cx="7352098" cy="22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4"/>
              </a:lnSpc>
            </a:pPr>
            <a:r>
              <a:rPr lang="en-US" sz="1206" spc="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카톡에서 넘버로 친추하고 다양한 소식과 콘텐츠를 만나세요.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723004" y="27207762"/>
            <a:ext cx="1446427" cy="44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</a:pPr>
            <a:r>
              <a:rPr lang="en-US" sz="2399" spc="5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2621110" y="26715654"/>
            <a:ext cx="537658" cy="227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2"/>
              </a:lnSpc>
            </a:pPr>
            <a:r>
              <a:rPr lang="en-US" sz="1199" spc="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FAQ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3098618" y="26725179"/>
            <a:ext cx="515004" cy="20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sz="1099" spc="-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1:1문의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3534736" y="26725179"/>
            <a:ext cx="515004" cy="20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sz="1099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뉴스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004327" y="26732635"/>
            <a:ext cx="515004" cy="20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sz="1099" spc="-7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회사소개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595025" y="26725179"/>
            <a:ext cx="585728" cy="20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sz="1099" spc="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채용정보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651320" y="26761748"/>
            <a:ext cx="761983" cy="11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599" spc="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협력업체정보시스템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204275" y="26761748"/>
            <a:ext cx="761983" cy="11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599" spc="-3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이용약관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633184" y="26763778"/>
            <a:ext cx="761983" cy="11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9355" indent="-64678" lvl="1">
              <a:lnSpc>
                <a:spcPts val="910"/>
              </a:lnSpc>
              <a:buFont typeface="Arial"/>
              <a:buChar char="•"/>
            </a:pPr>
            <a:r>
              <a:rPr lang="en-US" sz="599" spc="1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개인정보지식방침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308943" y="26761748"/>
            <a:ext cx="761983" cy="11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"/>
              </a:lnSpc>
            </a:pPr>
            <a:r>
              <a:rPr lang="en-US" sz="599" spc="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제휴/협업상담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4385352" y="28547451"/>
            <a:ext cx="1212606" cy="14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4"/>
              </a:lnSpc>
            </a:pPr>
            <a:r>
              <a:rPr lang="en-US" sz="766" spc="-50">
                <a:solidFill>
                  <a:srgbClr val="797D7E"/>
                </a:solidFill>
                <a:latin typeface="Roboto"/>
                <a:ea typeface="Roboto"/>
                <a:cs typeface="Roboto"/>
                <a:sym typeface="Roboto"/>
              </a:rPr>
              <a:t>사업자 정보 확인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2678415" y="28799924"/>
            <a:ext cx="3285896" cy="18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sz="999" spc="-2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평일: 09~18시(주말/공휴일은 1:1 문의하기를 이용해 주세요.)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617525" y="17151794"/>
            <a:ext cx="697404" cy="17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</a:pPr>
            <a:r>
              <a:rPr lang="en-US" b="true" sz="780" spc="51">
                <a:solidFill>
                  <a:srgbClr val="797D7E"/>
                </a:solidFill>
                <a:latin typeface="Roboto Bold"/>
                <a:ea typeface="Roboto Bold"/>
                <a:cs typeface="Roboto Bold"/>
                <a:sym typeface="Roboto Bold"/>
              </a:rPr>
              <a:t>Best AI Picks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2936993" y="7066365"/>
            <a:ext cx="1249075" cy="273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5"/>
              </a:lnSpc>
            </a:pPr>
            <a:r>
              <a:rPr lang="en-US" b="true" sz="1174" spc="77">
                <a:solidFill>
                  <a:srgbClr val="797D7E"/>
                </a:solidFill>
                <a:latin typeface="Roboto Bold"/>
                <a:ea typeface="Roboto Bold"/>
                <a:cs typeface="Roboto Bold"/>
                <a:sym typeface="Roboto Bold"/>
              </a:rPr>
              <a:t>Search Results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2657499" y="27967512"/>
            <a:ext cx="937073" cy="18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"/>
              </a:lnSpc>
            </a:pPr>
            <a:r>
              <a:rPr lang="en-US" sz="1000" spc="-6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(주)성장스토리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2680816" y="28230096"/>
            <a:ext cx="2014674" cy="20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0"/>
              </a:lnSpc>
            </a:pPr>
            <a:r>
              <a:rPr lang="en-US" sz="1099" spc="-7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주소: 인천광역시 연수구 옥련동 625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2723004" y="28528401"/>
            <a:ext cx="890618" cy="18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sz="999" spc="-6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사업자등록번호 :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3350176" y="28528401"/>
            <a:ext cx="1197530" cy="18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sz="999" spc="-6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106-17-14474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558847" y="28528401"/>
            <a:ext cx="836159" cy="18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"/>
              </a:lnSpc>
            </a:pPr>
            <a:r>
              <a:rPr lang="en-US" sz="999" spc="-6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전화: 1111-2222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50598" y="993458"/>
            <a:ext cx="6347611" cy="60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b="true" sz="3499" spc="111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10. Grid System [ TABLET ]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3491006" y="4996155"/>
            <a:ext cx="3904161" cy="11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2"/>
              </a:lnSpc>
            </a:pPr>
            <a:r>
              <a:rPr lang="en-US" sz="594" spc="61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“ 제품 라벨에 있는 정보를 입력하시면  일치하는 </a:t>
            </a:r>
            <a:r>
              <a:rPr lang="en-US" b="true" sz="594" spc="61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정확한 제품</a:t>
            </a:r>
            <a:r>
              <a:rPr lang="en-US" sz="594" spc="61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을 찾아드리고  </a:t>
            </a:r>
            <a:r>
              <a:rPr lang="en-US" b="true" sz="594" spc="61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호환되는 제품</a:t>
            </a:r>
            <a:r>
              <a:rPr lang="en-US" sz="594" spc="61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도 추천해 드립니다 “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663253" y="5900627"/>
            <a:ext cx="2646925" cy="128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0"/>
              </a:lnSpc>
            </a:pPr>
            <a:r>
              <a:rPr lang="en-US" sz="664" spc="-48">
                <a:solidFill>
                  <a:srgbClr val="E0E0E0"/>
                </a:solidFill>
                <a:latin typeface="Roboto"/>
                <a:ea typeface="Roboto"/>
                <a:cs typeface="Roboto"/>
                <a:sym typeface="Roboto"/>
              </a:rPr>
              <a:t>찾으시려는 제품의 정보를 검색창에 입력해 주세요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2723004" y="18528966"/>
            <a:ext cx="986954" cy="242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4"/>
              </a:lnSpc>
              <a:spcBef>
                <a:spcPct val="0"/>
              </a:spcBef>
            </a:pPr>
            <a:r>
              <a:rPr lang="en-US" b="true" sz="1399" spc="-44">
                <a:solidFill>
                  <a:srgbClr val="797D7E"/>
                </a:solidFill>
                <a:latin typeface="Roboto Bold"/>
                <a:ea typeface="Roboto Bold"/>
                <a:cs typeface="Roboto Bold"/>
                <a:sym typeface="Roboto Bold"/>
              </a:rPr>
              <a:t>Best AI Picks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385352" y="2037410"/>
            <a:ext cx="2634627" cy="29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9"/>
              </a:lnSpc>
            </a:pPr>
            <a:r>
              <a:rPr lang="en-US" sz="1484" spc="37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Device width: 768px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4385352" y="2688507"/>
            <a:ext cx="2634627" cy="29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19"/>
              </a:lnSpc>
            </a:pPr>
            <a:r>
              <a:rPr lang="en-US" sz="1484" spc="37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rPr>
              <a:t>Device width: 714px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8387" y="8972458"/>
            <a:ext cx="4204142" cy="6948855"/>
          </a:xfrm>
          <a:custGeom>
            <a:avLst/>
            <a:gdLst/>
            <a:ahLst/>
            <a:cxnLst/>
            <a:rect r="r" b="b" t="t" l="l"/>
            <a:pathLst>
              <a:path h="6948855" w="4204142">
                <a:moveTo>
                  <a:pt x="0" y="0"/>
                </a:moveTo>
                <a:lnTo>
                  <a:pt x="4204142" y="0"/>
                </a:lnTo>
                <a:lnTo>
                  <a:pt x="4204142" y="6948856"/>
                </a:lnTo>
                <a:lnTo>
                  <a:pt x="0" y="6948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08" t="0" r="-730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19392" y="3793808"/>
            <a:ext cx="5857792" cy="10610419"/>
          </a:xfrm>
          <a:custGeom>
            <a:avLst/>
            <a:gdLst/>
            <a:ahLst/>
            <a:cxnLst/>
            <a:rect r="r" b="b" t="t" l="l"/>
            <a:pathLst>
              <a:path h="10610419" w="5857792">
                <a:moveTo>
                  <a:pt x="0" y="0"/>
                </a:moveTo>
                <a:lnTo>
                  <a:pt x="5857791" y="0"/>
                </a:lnTo>
                <a:lnTo>
                  <a:pt x="5857791" y="10610419"/>
                </a:lnTo>
                <a:lnTo>
                  <a:pt x="0" y="106104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827274" y="5042594"/>
            <a:ext cx="5066636" cy="1061332"/>
            <a:chOff x="0" y="0"/>
            <a:chExt cx="1283327" cy="2688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3327" cy="268825"/>
            </a:xfrm>
            <a:custGeom>
              <a:avLst/>
              <a:gdLst/>
              <a:ahLst/>
              <a:cxnLst/>
              <a:rect r="r" b="b" t="t" l="l"/>
              <a:pathLst>
                <a:path h="268825" w="1283327">
                  <a:moveTo>
                    <a:pt x="0" y="0"/>
                  </a:moveTo>
                  <a:lnTo>
                    <a:pt x="1283327" y="0"/>
                  </a:lnTo>
                  <a:lnTo>
                    <a:pt x="1283327" y="268825"/>
                  </a:lnTo>
                  <a:lnTo>
                    <a:pt x="0" y="2688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83327" cy="306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29438" y="5229620"/>
            <a:ext cx="620681" cy="620681"/>
          </a:xfrm>
          <a:custGeom>
            <a:avLst/>
            <a:gdLst/>
            <a:ahLst/>
            <a:cxnLst/>
            <a:rect r="r" b="b" t="t" l="l"/>
            <a:pathLst>
              <a:path h="620681" w="620681">
                <a:moveTo>
                  <a:pt x="0" y="0"/>
                </a:moveTo>
                <a:lnTo>
                  <a:pt x="620680" y="0"/>
                </a:lnTo>
                <a:lnTo>
                  <a:pt x="620680" y="620681"/>
                </a:lnTo>
                <a:lnTo>
                  <a:pt x="0" y="620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827274" y="6103926"/>
            <a:ext cx="5066636" cy="447732"/>
            <a:chOff x="0" y="0"/>
            <a:chExt cx="1401234" cy="1238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01234" cy="123825"/>
            </a:xfrm>
            <a:custGeom>
              <a:avLst/>
              <a:gdLst/>
              <a:ahLst/>
              <a:cxnLst/>
              <a:rect r="r" b="b" t="t" l="l"/>
              <a:pathLst>
                <a:path h="123825" w="1401234">
                  <a:moveTo>
                    <a:pt x="0" y="0"/>
                  </a:moveTo>
                  <a:lnTo>
                    <a:pt x="1401234" y="0"/>
                  </a:lnTo>
                  <a:lnTo>
                    <a:pt x="1401234" y="123825"/>
                  </a:lnTo>
                  <a:lnTo>
                    <a:pt x="0" y="123825"/>
                  </a:lnTo>
                  <a:close/>
                </a:path>
              </a:pathLst>
            </a:custGeom>
            <a:solidFill>
              <a:srgbClr val="B5C2D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01234" cy="161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782976" y="6112650"/>
            <a:ext cx="110934" cy="104268"/>
          </a:xfrm>
          <a:custGeom>
            <a:avLst/>
            <a:gdLst/>
            <a:ahLst/>
            <a:cxnLst/>
            <a:rect r="r" b="b" t="t" l="l"/>
            <a:pathLst>
              <a:path h="104268" w="110934">
                <a:moveTo>
                  <a:pt x="0" y="0"/>
                </a:moveTo>
                <a:lnTo>
                  <a:pt x="110934" y="0"/>
                </a:lnTo>
                <a:lnTo>
                  <a:pt x="110934" y="104268"/>
                </a:lnTo>
                <a:lnTo>
                  <a:pt x="0" y="10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96" r="0" b="-3196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503690" y="6859229"/>
            <a:ext cx="3713803" cy="494165"/>
            <a:chOff x="0" y="0"/>
            <a:chExt cx="940668" cy="12516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40668" cy="125167"/>
            </a:xfrm>
            <a:custGeom>
              <a:avLst/>
              <a:gdLst/>
              <a:ahLst/>
              <a:cxnLst/>
              <a:rect r="r" b="b" t="t" l="l"/>
              <a:pathLst>
                <a:path h="125167" w="940668">
                  <a:moveTo>
                    <a:pt x="62583" y="0"/>
                  </a:moveTo>
                  <a:lnTo>
                    <a:pt x="878085" y="0"/>
                  </a:lnTo>
                  <a:cubicBezTo>
                    <a:pt x="912649" y="0"/>
                    <a:pt x="940668" y="28020"/>
                    <a:pt x="940668" y="62583"/>
                  </a:cubicBezTo>
                  <a:lnTo>
                    <a:pt x="940668" y="62583"/>
                  </a:lnTo>
                  <a:cubicBezTo>
                    <a:pt x="940668" y="79182"/>
                    <a:pt x="934075" y="95100"/>
                    <a:pt x="922338" y="106837"/>
                  </a:cubicBezTo>
                  <a:cubicBezTo>
                    <a:pt x="910601" y="118573"/>
                    <a:pt x="894683" y="125167"/>
                    <a:pt x="878085" y="125167"/>
                  </a:cubicBezTo>
                  <a:lnTo>
                    <a:pt x="62583" y="125167"/>
                  </a:lnTo>
                  <a:cubicBezTo>
                    <a:pt x="45985" y="125167"/>
                    <a:pt x="30067" y="118573"/>
                    <a:pt x="18330" y="106837"/>
                  </a:cubicBezTo>
                  <a:cubicBezTo>
                    <a:pt x="6594" y="95100"/>
                    <a:pt x="0" y="79182"/>
                    <a:pt x="0" y="62583"/>
                  </a:cubicBezTo>
                  <a:lnTo>
                    <a:pt x="0" y="62583"/>
                  </a:lnTo>
                  <a:cubicBezTo>
                    <a:pt x="0" y="45985"/>
                    <a:pt x="6594" y="30067"/>
                    <a:pt x="18330" y="18330"/>
                  </a:cubicBezTo>
                  <a:cubicBezTo>
                    <a:pt x="30067" y="6594"/>
                    <a:pt x="45985" y="0"/>
                    <a:pt x="6258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CCCCCC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40668" cy="1537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10"/>
                </a:lnSpc>
              </a:pPr>
              <a:r>
                <a:rPr lang="en-US" b="true" sz="799" spc="-25">
                  <a:solidFill>
                    <a:srgbClr val="CCCCCC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제품 정보를 입력해 주세요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64965" y="7003936"/>
            <a:ext cx="204750" cy="204750"/>
            <a:chOff x="0" y="0"/>
            <a:chExt cx="273000" cy="27300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214161" cy="21416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CCCCCC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sp>
          <p:nvSpPr>
            <p:cNvPr name="AutoShape 19" id="19"/>
            <p:cNvSpPr/>
            <p:nvPr/>
          </p:nvSpPr>
          <p:spPr>
            <a:xfrm>
              <a:off x="168991" y="168991"/>
              <a:ext cx="90340" cy="90340"/>
            </a:xfrm>
            <a:prstGeom prst="line">
              <a:avLst/>
            </a:prstGeom>
            <a:ln cap="flat" w="38661">
              <a:solidFill>
                <a:srgbClr val="CCCCCC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2907602" y="42082092"/>
            <a:ext cx="5011169" cy="2544493"/>
            <a:chOff x="0" y="0"/>
            <a:chExt cx="630182" cy="31998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0182" cy="319984"/>
            </a:xfrm>
            <a:custGeom>
              <a:avLst/>
              <a:gdLst/>
              <a:ahLst/>
              <a:cxnLst/>
              <a:rect r="r" b="b" t="t" l="l"/>
              <a:pathLst>
                <a:path h="319984" w="630182">
                  <a:moveTo>
                    <a:pt x="0" y="0"/>
                  </a:moveTo>
                  <a:lnTo>
                    <a:pt x="630182" y="0"/>
                  </a:lnTo>
                  <a:lnTo>
                    <a:pt x="630182" y="319984"/>
                  </a:lnTo>
                  <a:lnTo>
                    <a:pt x="0" y="319984"/>
                  </a:lnTo>
                  <a:close/>
                </a:path>
              </a:pathLst>
            </a:custGeom>
            <a:solidFill>
              <a:srgbClr val="797D7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30182" cy="358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584019" y="43352672"/>
            <a:ext cx="7352098" cy="455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4"/>
              </a:lnSpc>
            </a:pPr>
            <a:r>
              <a:rPr lang="en-US" sz="1206" spc="17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카톡에서 넘버로 친추하고 </a:t>
            </a:r>
          </a:p>
          <a:p>
            <a:pPr algn="l">
              <a:lnSpc>
                <a:spcPts val="1834"/>
              </a:lnSpc>
            </a:pPr>
            <a:r>
              <a:rPr lang="en-US" sz="1206" spc="10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다양한 소식과 콘텐츠를 만나세요.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6116574" y="43233484"/>
            <a:ext cx="1037456" cy="1055371"/>
          </a:xfrm>
          <a:custGeom>
            <a:avLst/>
            <a:gdLst/>
            <a:ahLst/>
            <a:cxnLst/>
            <a:rect r="r" b="b" t="t" l="l"/>
            <a:pathLst>
              <a:path h="1055371" w="1037456">
                <a:moveTo>
                  <a:pt x="0" y="0"/>
                </a:moveTo>
                <a:lnTo>
                  <a:pt x="1037457" y="0"/>
                </a:lnTo>
                <a:lnTo>
                  <a:pt x="1037457" y="1055371"/>
                </a:lnTo>
                <a:lnTo>
                  <a:pt x="0" y="1055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63" t="0" r="-863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123807" y="43566217"/>
            <a:ext cx="280335" cy="285527"/>
          </a:xfrm>
          <a:custGeom>
            <a:avLst/>
            <a:gdLst/>
            <a:ahLst/>
            <a:cxnLst/>
            <a:rect r="r" b="b" t="t" l="l"/>
            <a:pathLst>
              <a:path h="285527" w="280335">
                <a:moveTo>
                  <a:pt x="0" y="0"/>
                </a:moveTo>
                <a:lnTo>
                  <a:pt x="280335" y="0"/>
                </a:lnTo>
                <a:lnTo>
                  <a:pt x="280335" y="285527"/>
                </a:lnTo>
                <a:lnTo>
                  <a:pt x="0" y="2855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842178" y="60193253"/>
            <a:ext cx="5076593" cy="6481747"/>
            <a:chOff x="0" y="0"/>
            <a:chExt cx="1440711" cy="18394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40711" cy="1839486"/>
            </a:xfrm>
            <a:custGeom>
              <a:avLst/>
              <a:gdLst/>
              <a:ahLst/>
              <a:cxnLst/>
              <a:rect r="r" b="b" t="t" l="l"/>
              <a:pathLst>
                <a:path h="1839486" w="1440711">
                  <a:moveTo>
                    <a:pt x="0" y="0"/>
                  </a:moveTo>
                  <a:lnTo>
                    <a:pt x="1440711" y="0"/>
                  </a:lnTo>
                  <a:lnTo>
                    <a:pt x="1440711" y="1839486"/>
                  </a:lnTo>
                  <a:lnTo>
                    <a:pt x="0" y="1839486"/>
                  </a:lnTo>
                  <a:close/>
                </a:path>
              </a:pathLst>
            </a:custGeom>
            <a:solidFill>
              <a:srgbClr val="797D7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40711" cy="1877586"/>
            </a:xfrm>
            <a:prstGeom prst="rect">
              <a:avLst/>
            </a:prstGeom>
          </p:spPr>
          <p:txBody>
            <a:bodyPr anchor="ctr" rtlCol="false" tIns="48333" lIns="48333" bIns="48333" rIns="48333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754439" y="63253868"/>
            <a:ext cx="1279200" cy="285362"/>
            <a:chOff x="0" y="0"/>
            <a:chExt cx="167261" cy="373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7261" cy="37312"/>
            </a:xfrm>
            <a:custGeom>
              <a:avLst/>
              <a:gdLst/>
              <a:ahLst/>
              <a:cxnLst/>
              <a:rect r="r" b="b" t="t" l="l"/>
              <a:pathLst>
                <a:path h="37312" w="167261">
                  <a:moveTo>
                    <a:pt x="6052" y="0"/>
                  </a:moveTo>
                  <a:lnTo>
                    <a:pt x="161209" y="0"/>
                  </a:lnTo>
                  <a:cubicBezTo>
                    <a:pt x="164552" y="0"/>
                    <a:pt x="167261" y="2710"/>
                    <a:pt x="167261" y="6052"/>
                  </a:cubicBezTo>
                  <a:lnTo>
                    <a:pt x="167261" y="31260"/>
                  </a:lnTo>
                  <a:cubicBezTo>
                    <a:pt x="167261" y="32865"/>
                    <a:pt x="166624" y="34405"/>
                    <a:pt x="165489" y="35540"/>
                  </a:cubicBezTo>
                  <a:cubicBezTo>
                    <a:pt x="164354" y="36675"/>
                    <a:pt x="162814" y="37312"/>
                    <a:pt x="161209" y="37312"/>
                  </a:cubicBezTo>
                  <a:lnTo>
                    <a:pt x="6052" y="37312"/>
                  </a:lnTo>
                  <a:cubicBezTo>
                    <a:pt x="2710" y="37312"/>
                    <a:pt x="0" y="34603"/>
                    <a:pt x="0" y="31260"/>
                  </a:cubicBezTo>
                  <a:lnTo>
                    <a:pt x="0" y="6052"/>
                  </a:lnTo>
                  <a:cubicBezTo>
                    <a:pt x="0" y="4447"/>
                    <a:pt x="638" y="2908"/>
                    <a:pt x="1773" y="1773"/>
                  </a:cubicBezTo>
                  <a:cubicBezTo>
                    <a:pt x="2908" y="638"/>
                    <a:pt x="4447" y="0"/>
                    <a:pt x="60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67261" cy="75412"/>
            </a:xfrm>
            <a:prstGeom prst="rect">
              <a:avLst/>
            </a:prstGeom>
          </p:spPr>
          <p:txBody>
            <a:bodyPr anchor="ctr" rtlCol="false" tIns="48333" lIns="48333" bIns="48333" rIns="48333"/>
            <a:lstStyle/>
            <a:p>
              <a:pPr algn="ctr">
                <a:lnSpc>
                  <a:spcPts val="1944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3401149" y="17169089"/>
            <a:ext cx="4051827" cy="5903092"/>
          </a:xfrm>
          <a:custGeom>
            <a:avLst/>
            <a:gdLst/>
            <a:ahLst/>
            <a:cxnLst/>
            <a:rect r="r" b="b" t="t" l="l"/>
            <a:pathLst>
              <a:path h="5903092" w="4051827">
                <a:moveTo>
                  <a:pt x="0" y="0"/>
                </a:moveTo>
                <a:lnTo>
                  <a:pt x="4051827" y="0"/>
                </a:lnTo>
                <a:lnTo>
                  <a:pt x="4051827" y="5903092"/>
                </a:lnTo>
                <a:lnTo>
                  <a:pt x="0" y="59030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3552966" y="25310556"/>
            <a:ext cx="3770848" cy="5664434"/>
          </a:xfrm>
          <a:custGeom>
            <a:avLst/>
            <a:gdLst/>
            <a:ahLst/>
            <a:cxnLst/>
            <a:rect r="r" b="b" t="t" l="l"/>
            <a:pathLst>
              <a:path h="5664434" w="3770848">
                <a:moveTo>
                  <a:pt x="0" y="0"/>
                </a:moveTo>
                <a:lnTo>
                  <a:pt x="3770848" y="0"/>
                </a:lnTo>
                <a:lnTo>
                  <a:pt x="3770848" y="5664434"/>
                </a:lnTo>
                <a:lnTo>
                  <a:pt x="0" y="56644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621584" y="47876322"/>
            <a:ext cx="3574813" cy="5232918"/>
          </a:xfrm>
          <a:custGeom>
            <a:avLst/>
            <a:gdLst/>
            <a:ahLst/>
            <a:cxnLst/>
            <a:rect r="r" b="b" t="t" l="l"/>
            <a:pathLst>
              <a:path h="5232918" w="3574813">
                <a:moveTo>
                  <a:pt x="0" y="0"/>
                </a:moveTo>
                <a:lnTo>
                  <a:pt x="3574813" y="0"/>
                </a:lnTo>
                <a:lnTo>
                  <a:pt x="3574813" y="5232918"/>
                </a:lnTo>
                <a:lnTo>
                  <a:pt x="0" y="52329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0">
            <a:off x="6467451" y="49954438"/>
            <a:ext cx="566188" cy="538342"/>
            <a:chOff x="0" y="0"/>
            <a:chExt cx="754917" cy="717790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754917" cy="717790"/>
              <a:chOff x="0" y="0"/>
              <a:chExt cx="143410" cy="136357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43410" cy="136357"/>
              </a:xfrm>
              <a:custGeom>
                <a:avLst/>
                <a:gdLst/>
                <a:ahLst/>
                <a:cxnLst/>
                <a:rect r="r" b="b" t="t" l="l"/>
                <a:pathLst>
                  <a:path h="136357" w="143410">
                    <a:moveTo>
                      <a:pt x="68178" y="0"/>
                    </a:moveTo>
                    <a:lnTo>
                      <a:pt x="75231" y="0"/>
                    </a:lnTo>
                    <a:cubicBezTo>
                      <a:pt x="93313" y="0"/>
                      <a:pt x="110655" y="7183"/>
                      <a:pt x="123441" y="19969"/>
                    </a:cubicBezTo>
                    <a:cubicBezTo>
                      <a:pt x="136227" y="32755"/>
                      <a:pt x="143410" y="50096"/>
                      <a:pt x="143410" y="68178"/>
                    </a:cubicBezTo>
                    <a:lnTo>
                      <a:pt x="143410" y="68178"/>
                    </a:lnTo>
                    <a:cubicBezTo>
                      <a:pt x="143410" y="86260"/>
                      <a:pt x="136227" y="103602"/>
                      <a:pt x="123441" y="116388"/>
                    </a:cubicBezTo>
                    <a:cubicBezTo>
                      <a:pt x="110655" y="129174"/>
                      <a:pt x="93313" y="136357"/>
                      <a:pt x="75231" y="136357"/>
                    </a:cubicBezTo>
                    <a:lnTo>
                      <a:pt x="68178" y="136357"/>
                    </a:lnTo>
                    <a:cubicBezTo>
                      <a:pt x="50096" y="136357"/>
                      <a:pt x="32755" y="129174"/>
                      <a:pt x="19969" y="116388"/>
                    </a:cubicBezTo>
                    <a:cubicBezTo>
                      <a:pt x="7183" y="103602"/>
                      <a:pt x="0" y="86260"/>
                      <a:pt x="0" y="68178"/>
                    </a:cubicBezTo>
                    <a:lnTo>
                      <a:pt x="0" y="68178"/>
                    </a:lnTo>
                    <a:cubicBezTo>
                      <a:pt x="0" y="50096"/>
                      <a:pt x="7183" y="32755"/>
                      <a:pt x="19969" y="19969"/>
                    </a:cubicBezTo>
                    <a:cubicBezTo>
                      <a:pt x="32755" y="7183"/>
                      <a:pt x="50096" y="0"/>
                      <a:pt x="68178" y="0"/>
                    </a:cubicBezTo>
                    <a:close/>
                  </a:path>
                </a:pathLst>
              </a:custGeom>
              <a:solidFill>
                <a:srgbClr val="F3F3F3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143410" cy="1744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true" flipV="false" rot="0">
              <a:off x="220781" y="119927"/>
              <a:ext cx="287956" cy="477935"/>
            </a:xfrm>
            <a:custGeom>
              <a:avLst/>
              <a:gdLst/>
              <a:ahLst/>
              <a:cxnLst/>
              <a:rect r="r" b="b" t="t" l="l"/>
              <a:pathLst>
                <a:path h="477935" w="287956">
                  <a:moveTo>
                    <a:pt x="287955" y="0"/>
                  </a:moveTo>
                  <a:lnTo>
                    <a:pt x="0" y="0"/>
                  </a:lnTo>
                  <a:lnTo>
                    <a:pt x="0" y="477935"/>
                  </a:lnTo>
                  <a:lnTo>
                    <a:pt x="287955" y="477935"/>
                  </a:lnTo>
                  <a:lnTo>
                    <a:pt x="287955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3677010" y="33394340"/>
            <a:ext cx="3686812" cy="5379897"/>
          </a:xfrm>
          <a:custGeom>
            <a:avLst/>
            <a:gdLst/>
            <a:ahLst/>
            <a:cxnLst/>
            <a:rect r="r" b="b" t="t" l="l"/>
            <a:pathLst>
              <a:path h="5379897" w="3686812">
                <a:moveTo>
                  <a:pt x="0" y="0"/>
                </a:moveTo>
                <a:lnTo>
                  <a:pt x="3686812" y="0"/>
                </a:lnTo>
                <a:lnTo>
                  <a:pt x="3686812" y="5379897"/>
                </a:lnTo>
                <a:lnTo>
                  <a:pt x="0" y="53798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551527" y="5285215"/>
            <a:ext cx="3015951" cy="469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82" spc="188">
                <a:solidFill>
                  <a:srgbClr val="6C6A6A"/>
                </a:solidFill>
                <a:latin typeface="210 빛글"/>
                <a:ea typeface="210 빛글"/>
                <a:cs typeface="210 빛글"/>
                <a:sym typeface="210 빛글"/>
              </a:rPr>
              <a:t>Numbero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632636" y="6267974"/>
            <a:ext cx="3575645" cy="10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"/>
              </a:lnSpc>
            </a:pPr>
            <a:r>
              <a:rPr lang="en-US" sz="544" spc="56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“ 제품 라벨에 있는 정보를 입력하시면  일치하는 </a:t>
            </a:r>
            <a:r>
              <a:rPr lang="en-US" b="true" sz="544" spc="56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정확한 제품</a:t>
            </a:r>
            <a:r>
              <a:rPr lang="en-US" sz="544" spc="56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을 찾아드리고  </a:t>
            </a:r>
            <a:r>
              <a:rPr lang="en-US" b="true" sz="544" spc="56">
                <a:solidFill>
                  <a:srgbClr val="555555"/>
                </a:solidFill>
                <a:latin typeface="Roboto Bold"/>
                <a:ea typeface="Roboto Bold"/>
                <a:cs typeface="Roboto Bold"/>
                <a:sym typeface="Roboto Bold"/>
              </a:rPr>
              <a:t>호환되는 제품</a:t>
            </a:r>
            <a:r>
              <a:rPr lang="en-US" sz="544" spc="56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도 추천해 드립니다 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412710" y="7953562"/>
            <a:ext cx="1787894" cy="39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</a:pPr>
            <a:r>
              <a:rPr lang="en-US" b="true" sz="1774" spc="117">
                <a:solidFill>
                  <a:srgbClr val="797D7E"/>
                </a:solidFill>
                <a:latin typeface="Roboto Bold"/>
                <a:ea typeface="Roboto Bold"/>
                <a:cs typeface="Roboto Bold"/>
                <a:sym typeface="Roboto Bold"/>
              </a:rPr>
              <a:t>Search Results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817477" y="46293289"/>
            <a:ext cx="1198959" cy="2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1"/>
              </a:lnSpc>
              <a:spcBef>
                <a:spcPct val="0"/>
              </a:spcBef>
            </a:pPr>
            <a:r>
              <a:rPr lang="en-US" b="true" sz="1699" spc="-54">
                <a:solidFill>
                  <a:srgbClr val="797D7E"/>
                </a:solidFill>
                <a:latin typeface="Roboto Bold"/>
                <a:ea typeface="Roboto Bold"/>
                <a:cs typeface="Roboto Bold"/>
                <a:sym typeface="Roboto Bold"/>
              </a:rPr>
              <a:t>Best AI Picks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435020" y="42872997"/>
            <a:ext cx="3017318" cy="360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1911" spc="19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넘버로 프렌즈 공개 모집!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279707" y="61579485"/>
            <a:ext cx="1290951" cy="438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341" spc="56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Numbero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216684" y="60483518"/>
            <a:ext cx="479865" cy="288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6"/>
              </a:lnSpc>
            </a:pPr>
            <a:r>
              <a:rPr lang="en-US" sz="1570" spc="3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FAQ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835617" y="60538438"/>
            <a:ext cx="558706" cy="24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380" spc="-6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1:1문의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527673" y="60504402"/>
            <a:ext cx="459646" cy="28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480" spc="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뉴스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081461" y="60516658"/>
            <a:ext cx="726346" cy="28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1480" spc="-9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회사소개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949920" y="60538438"/>
            <a:ext cx="710071" cy="24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"/>
              </a:lnSpc>
            </a:pPr>
            <a:r>
              <a:rPr lang="en-US" sz="1380" spc="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채용정보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142387" y="61027971"/>
            <a:ext cx="1405551" cy="1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2"/>
              </a:lnSpc>
            </a:pPr>
            <a:r>
              <a:rPr lang="en-US" sz="1054" spc="1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협력업체정보시스템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162365" y="61027971"/>
            <a:ext cx="1405551" cy="1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2"/>
              </a:lnSpc>
            </a:pPr>
            <a:r>
              <a:rPr lang="en-US" sz="1054" spc="-6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이용약관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4953529" y="61030015"/>
            <a:ext cx="1405551" cy="1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27652" indent="-113826" lvl="1">
              <a:lnSpc>
                <a:spcPts val="1602"/>
              </a:lnSpc>
              <a:buFont typeface="Arial"/>
              <a:buChar char="•"/>
            </a:pPr>
            <a:r>
              <a:rPr lang="en-US" sz="1054" spc="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개인정보지식방침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200034" y="61027971"/>
            <a:ext cx="1405551" cy="198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2"/>
              </a:lnSpc>
            </a:pPr>
            <a:r>
              <a:rPr lang="en-US" sz="1054" spc="5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제휴/협업상담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820546" y="63276005"/>
            <a:ext cx="1082263" cy="21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183" spc="-78">
                <a:solidFill>
                  <a:srgbClr val="797D7E"/>
                </a:solidFill>
                <a:latin typeface="Roboto"/>
                <a:ea typeface="Roboto"/>
                <a:cs typeface="Roboto"/>
                <a:sym typeface="Roboto"/>
              </a:rPr>
              <a:t>사업자 정보 확인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096098" y="63977970"/>
            <a:ext cx="4412345" cy="242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3"/>
              </a:lnSpc>
            </a:pPr>
            <a:r>
              <a:rPr lang="en-US" sz="1291" spc="-2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평일: 09~18시(주말/공휴일은 1:1 문의하기를 이용해 주세요.)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944770" y="62389212"/>
            <a:ext cx="2008760" cy="33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4"/>
              </a:lnSpc>
            </a:pPr>
            <a:r>
              <a:rPr lang="en-US" sz="1792" spc="-11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(주)성장스토리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096098" y="62945015"/>
            <a:ext cx="2596449" cy="23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7"/>
              </a:lnSpc>
            </a:pPr>
            <a:r>
              <a:rPr lang="en-US" sz="1280" spc="-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주소: 인천광역시 연수구 옥련동 625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398754" y="63256955"/>
            <a:ext cx="1177128" cy="28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7"/>
              </a:lnSpc>
            </a:pPr>
            <a:r>
              <a:rPr lang="en-US" sz="1491" spc="-98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106-17-14474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178652" y="63615431"/>
            <a:ext cx="1333021" cy="26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"/>
              </a:lnSpc>
            </a:pPr>
            <a:r>
              <a:rPr lang="en-US" sz="1391" spc="-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전화: 1111-2222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119400" y="63295535"/>
            <a:ext cx="1367826" cy="233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7"/>
              </a:lnSpc>
            </a:pPr>
            <a:r>
              <a:rPr lang="en-US" sz="1280" spc="-84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사업자등록번호: 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992704" y="40941992"/>
            <a:ext cx="574774" cy="2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1"/>
              </a:lnSpc>
              <a:spcBef>
                <a:spcPct val="0"/>
              </a:spcBef>
            </a:pPr>
            <a:r>
              <a:rPr lang="en-US" b="true" sz="1699" spc="-54">
                <a:solidFill>
                  <a:srgbClr val="C4C5C8"/>
                </a:solidFill>
                <a:latin typeface="Roboto Bold"/>
                <a:ea typeface="Roboto Bold"/>
                <a:cs typeface="Roboto Bold"/>
                <a:sym typeface="Roboto Bold"/>
              </a:rPr>
              <a:t>더보기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760782" y="959221"/>
            <a:ext cx="6347611" cy="60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b="true" sz="3499" spc="111">
                <a:solidFill>
                  <a:srgbClr val="383838"/>
                </a:solidFill>
                <a:latin typeface="Roboto Bold"/>
                <a:ea typeface="Roboto Bold"/>
                <a:cs typeface="Roboto Bold"/>
                <a:sym typeface="Roboto Bold"/>
              </a:rPr>
              <a:t>12. Grid System [ Mobile ]</a:t>
            </a:r>
          </a:p>
        </p:txBody>
      </p:sp>
      <p:grpSp>
        <p:nvGrpSpPr>
          <p:cNvPr name="Group 65" id="65"/>
          <p:cNvGrpSpPr/>
          <p:nvPr/>
        </p:nvGrpSpPr>
        <p:grpSpPr>
          <a:xfrm rot="0">
            <a:off x="3767340" y="49954438"/>
            <a:ext cx="566188" cy="538342"/>
            <a:chOff x="0" y="0"/>
            <a:chExt cx="754917" cy="717790"/>
          </a:xfrm>
        </p:grpSpPr>
        <p:grpSp>
          <p:nvGrpSpPr>
            <p:cNvPr name="Group 66" id="66"/>
            <p:cNvGrpSpPr/>
            <p:nvPr/>
          </p:nvGrpSpPr>
          <p:grpSpPr>
            <a:xfrm rot="0">
              <a:off x="0" y="0"/>
              <a:ext cx="754917" cy="717790"/>
              <a:chOff x="0" y="0"/>
              <a:chExt cx="143410" cy="136357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43410" cy="136357"/>
              </a:xfrm>
              <a:custGeom>
                <a:avLst/>
                <a:gdLst/>
                <a:ahLst/>
                <a:cxnLst/>
                <a:rect r="r" b="b" t="t" l="l"/>
                <a:pathLst>
                  <a:path h="136357" w="143410">
                    <a:moveTo>
                      <a:pt x="68178" y="0"/>
                    </a:moveTo>
                    <a:lnTo>
                      <a:pt x="75231" y="0"/>
                    </a:lnTo>
                    <a:cubicBezTo>
                      <a:pt x="93313" y="0"/>
                      <a:pt x="110655" y="7183"/>
                      <a:pt x="123441" y="19969"/>
                    </a:cubicBezTo>
                    <a:cubicBezTo>
                      <a:pt x="136227" y="32755"/>
                      <a:pt x="143410" y="50096"/>
                      <a:pt x="143410" y="68178"/>
                    </a:cubicBezTo>
                    <a:lnTo>
                      <a:pt x="143410" y="68178"/>
                    </a:lnTo>
                    <a:cubicBezTo>
                      <a:pt x="143410" y="86260"/>
                      <a:pt x="136227" y="103602"/>
                      <a:pt x="123441" y="116388"/>
                    </a:cubicBezTo>
                    <a:cubicBezTo>
                      <a:pt x="110655" y="129174"/>
                      <a:pt x="93313" y="136357"/>
                      <a:pt x="75231" y="136357"/>
                    </a:cubicBezTo>
                    <a:lnTo>
                      <a:pt x="68178" y="136357"/>
                    </a:lnTo>
                    <a:cubicBezTo>
                      <a:pt x="50096" y="136357"/>
                      <a:pt x="32755" y="129174"/>
                      <a:pt x="19969" y="116388"/>
                    </a:cubicBezTo>
                    <a:cubicBezTo>
                      <a:pt x="7183" y="103602"/>
                      <a:pt x="0" y="86260"/>
                      <a:pt x="0" y="68178"/>
                    </a:cubicBezTo>
                    <a:lnTo>
                      <a:pt x="0" y="68178"/>
                    </a:lnTo>
                    <a:cubicBezTo>
                      <a:pt x="0" y="50096"/>
                      <a:pt x="7183" y="32755"/>
                      <a:pt x="19969" y="19969"/>
                    </a:cubicBezTo>
                    <a:cubicBezTo>
                      <a:pt x="32755" y="7183"/>
                      <a:pt x="50096" y="0"/>
                      <a:pt x="68178" y="0"/>
                    </a:cubicBezTo>
                    <a:close/>
                  </a:path>
                </a:pathLst>
              </a:custGeom>
              <a:solidFill>
                <a:srgbClr val="F3F3F3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38100"/>
                <a:ext cx="143410" cy="1744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44"/>
                  </a:lnSpc>
                </a:pPr>
              </a:p>
            </p:txBody>
          </p:sp>
        </p:grpSp>
        <p:sp>
          <p:nvSpPr>
            <p:cNvPr name="Freeform 69" id="69"/>
            <p:cNvSpPr/>
            <p:nvPr/>
          </p:nvSpPr>
          <p:spPr>
            <a:xfrm flipH="false" flipV="false" rot="0">
              <a:off x="220781" y="119927"/>
              <a:ext cx="287956" cy="477935"/>
            </a:xfrm>
            <a:custGeom>
              <a:avLst/>
              <a:gdLst/>
              <a:ahLst/>
              <a:cxnLst/>
              <a:rect r="r" b="b" t="t" l="l"/>
              <a:pathLst>
                <a:path h="477935" w="287956">
                  <a:moveTo>
                    <a:pt x="0" y="0"/>
                  </a:moveTo>
                  <a:lnTo>
                    <a:pt x="287955" y="0"/>
                  </a:lnTo>
                  <a:lnTo>
                    <a:pt x="287955" y="477935"/>
                  </a:lnTo>
                  <a:lnTo>
                    <a:pt x="0" y="477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DAGXfNDbGeQ</dc:identifier>
  <dcterms:modified xsi:type="dcterms:W3CDTF">2011-08-01T06:04:30Z</dcterms:modified>
  <cp:revision>1</cp:revision>
  <dc:title>포트폴리오</dc:title>
</cp:coreProperties>
</file>